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8"/>
  </p:notesMasterIdLst>
  <p:handoutMasterIdLst>
    <p:handoutMasterId r:id="rId39"/>
  </p:handoutMasterIdLst>
  <p:sldIdLst>
    <p:sldId id="256" r:id="rId2"/>
    <p:sldId id="314" r:id="rId3"/>
    <p:sldId id="312" r:id="rId4"/>
    <p:sldId id="265" r:id="rId5"/>
    <p:sldId id="315" r:id="rId6"/>
    <p:sldId id="316" r:id="rId7"/>
    <p:sldId id="317" r:id="rId8"/>
    <p:sldId id="341" r:id="rId9"/>
    <p:sldId id="318" r:id="rId10"/>
    <p:sldId id="296" r:id="rId11"/>
    <p:sldId id="297" r:id="rId12"/>
    <p:sldId id="298" r:id="rId13"/>
    <p:sldId id="319" r:id="rId14"/>
    <p:sldId id="320" r:id="rId15"/>
    <p:sldId id="310" r:id="rId16"/>
    <p:sldId id="323" r:id="rId17"/>
    <p:sldId id="331" r:id="rId18"/>
    <p:sldId id="332" r:id="rId19"/>
    <p:sldId id="333" r:id="rId20"/>
    <p:sldId id="334" r:id="rId21"/>
    <p:sldId id="335" r:id="rId22"/>
    <p:sldId id="336" r:id="rId23"/>
    <p:sldId id="325" r:id="rId24"/>
    <p:sldId id="326" r:id="rId25"/>
    <p:sldId id="337" r:id="rId26"/>
    <p:sldId id="338" r:id="rId27"/>
    <p:sldId id="344" r:id="rId28"/>
    <p:sldId id="327" r:id="rId29"/>
    <p:sldId id="339" r:id="rId30"/>
    <p:sldId id="328" r:id="rId31"/>
    <p:sldId id="291" r:id="rId32"/>
    <p:sldId id="342" r:id="rId33"/>
    <p:sldId id="329" r:id="rId34"/>
    <p:sldId id="330" r:id="rId35"/>
    <p:sldId id="343" r:id="rId36"/>
    <p:sldId id="294"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8" autoAdjust="0"/>
    <p:restoredTop sz="82456" autoAdjust="0"/>
  </p:normalViewPr>
  <p:slideViewPr>
    <p:cSldViewPr>
      <p:cViewPr varScale="1">
        <p:scale>
          <a:sx n="71" d="100"/>
          <a:sy n="71" d="100"/>
        </p:scale>
        <p:origin x="1790" y="53"/>
      </p:cViewPr>
      <p:guideLst>
        <p:guide orient="horz" pos="2160"/>
        <p:guide pos="2880"/>
      </p:guideLst>
    </p:cSldViewPr>
  </p:slideViewPr>
  <p:notesTextViewPr>
    <p:cViewPr>
      <p:scale>
        <a:sx n="3" d="2"/>
        <a:sy n="3" d="2"/>
      </p:scale>
      <p:origin x="0" y="0"/>
    </p:cViewPr>
  </p:notesTextViewPr>
  <p:notesViewPr>
    <p:cSldViewPr>
      <p:cViewPr varScale="1">
        <p:scale>
          <a:sx n="63" d="100"/>
          <a:sy n="63" d="100"/>
        </p:scale>
        <p:origin x="2721" y="3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A998A1-2382-45C1-9023-43814F3779EE}" type="datetimeFigureOut">
              <a:rPr lang="en-US" smtClean="0"/>
              <a:t>6/19/2017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9B3D3-75AD-497C-8758-0BEFD0932E85}" type="slidenum">
              <a:rPr lang="en-US" smtClean="0"/>
              <a:t>‹#›</a:t>
            </a:fld>
            <a:endParaRPr lang="en-US"/>
          </a:p>
        </p:txBody>
      </p:sp>
    </p:spTree>
    <p:extLst>
      <p:ext uri="{BB962C8B-B14F-4D97-AF65-F5344CB8AC3E}">
        <p14:creationId xmlns:p14="http://schemas.microsoft.com/office/powerpoint/2010/main" val="403916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6547B-AF16-4ECC-B722-48AAC5864479}" type="datetimeFigureOut">
              <a:rPr lang="en-US" smtClean="0"/>
              <a:pPr/>
              <a:t>6/19/2017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F6CDF7-6365-42B1-8ADA-9494865DC13B}" type="slidenum">
              <a:rPr lang="en-US" smtClean="0"/>
              <a:pPr/>
              <a:t>‹#›</a:t>
            </a:fld>
            <a:endParaRPr lang="en-US"/>
          </a:p>
        </p:txBody>
      </p:sp>
    </p:spTree>
    <p:extLst>
      <p:ext uri="{BB962C8B-B14F-4D97-AF65-F5344CB8AC3E}">
        <p14:creationId xmlns:p14="http://schemas.microsoft.com/office/powerpoint/2010/main" val="343832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dirty="0"/>
          </a:p>
        </p:txBody>
      </p:sp>
      <p:sp>
        <p:nvSpPr>
          <p:cNvPr id="28676" name="Slide Number Placeholder 3"/>
          <p:cNvSpPr>
            <a:spLocks noGrp="1"/>
          </p:cNvSpPr>
          <p:nvPr>
            <p:ph type="sldNum" sz="quarter" idx="5"/>
          </p:nvPr>
        </p:nvSpPr>
        <p:spPr>
          <a:noFill/>
        </p:spPr>
        <p:txBody>
          <a:bodyPr/>
          <a:lstStyle/>
          <a:p>
            <a:fld id="{9693F0CE-9536-446A-A77B-FDE9D38BC440}" type="slidenum">
              <a:rPr lang="zh-CN" altLang="en-US" smtClean="0"/>
              <a:pPr/>
              <a:t>1</a:t>
            </a:fld>
            <a:endParaRPr lang="en-US" altLang="zh-CN"/>
          </a:p>
        </p:txBody>
      </p:sp>
    </p:spTree>
    <p:extLst>
      <p:ext uri="{BB962C8B-B14F-4D97-AF65-F5344CB8AC3E}">
        <p14:creationId xmlns:p14="http://schemas.microsoft.com/office/powerpoint/2010/main" val="33901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i.e., vehicles equipped</a:t>
            </a:r>
            <a:r>
              <a:rPr lang="en-US" baseline="0" dirty="0"/>
              <a:t> with intelligent systems such as …. for the safety purpose</a:t>
            </a:r>
          </a:p>
          <a:p>
            <a:r>
              <a:rPr lang="en-US" baseline="0" dirty="0"/>
              <a:t>Recent years, smartphone get more popular, and are attracting more attention from transportation researcher in ITS. For example, GPS can be applied with </a:t>
            </a:r>
          </a:p>
          <a:p>
            <a:r>
              <a:rPr lang="en-US" baseline="0" dirty="0"/>
              <a:t>Accelerometer can be used to </a:t>
            </a:r>
          </a:p>
          <a:p>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11</a:t>
            </a:fld>
            <a:endParaRPr lang="en-US"/>
          </a:p>
        </p:txBody>
      </p:sp>
    </p:spTree>
    <p:extLst>
      <p:ext uri="{BB962C8B-B14F-4D97-AF65-F5344CB8AC3E}">
        <p14:creationId xmlns:p14="http://schemas.microsoft.com/office/powerpoint/2010/main" val="2883303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outerShdw blurRad="38100" dist="38100" dir="2700000" algn="tl">
                    <a:srgbClr val="C0C0C0"/>
                  </a:outerShdw>
                </a:effectLst>
                <a:latin typeface="Arial" pitchFamily="34" charset="0"/>
                <a:cs typeface="Arial" pitchFamily="34" charset="0"/>
              </a:rPr>
              <a:t>The basic idea of C-finder is to use</a:t>
            </a:r>
            <a:r>
              <a:rPr lang="en-US" altLang="zh-CN" sz="1200" baseline="0" dirty="0">
                <a:effectLst>
                  <a:outerShdw blurRad="38100" dist="38100" dir="2700000" algn="tl">
                    <a:srgbClr val="C0C0C0"/>
                  </a:outerShdw>
                </a:effectLst>
                <a:latin typeface="Arial" pitchFamily="34" charset="0"/>
                <a:cs typeface="Arial" pitchFamily="34" charset="0"/>
              </a:rPr>
              <a:t> the rotation rate around Z Axis of gyro to identify curve when the vehicle makes a curve.</a:t>
            </a:r>
            <a:endParaRPr lang="en-US" altLang="zh-CN" sz="1200" dirty="0">
              <a:effectLst>
                <a:outerShdw blurRad="38100" dist="38100" dir="2700000" algn="tl">
                  <a:srgbClr val="C0C0C0"/>
                </a:outerShdw>
              </a:effectLst>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outerShdw blurRad="38100" dist="38100" dir="2700000" algn="tl">
                    <a:srgbClr val="C0C0C0"/>
                  </a:outerShdw>
                </a:effectLst>
                <a:latin typeface="Arial" pitchFamily="34" charset="0"/>
                <a:cs typeface="Arial" pitchFamily="34" charset="0"/>
              </a:rPr>
              <a:t>C-Finder</a:t>
            </a:r>
            <a:r>
              <a:rPr lang="en-US" altLang="zh-CN" sz="1200" baseline="0" dirty="0">
                <a:effectLst>
                  <a:outerShdw blurRad="38100" dist="38100" dir="2700000" algn="tl">
                    <a:srgbClr val="C0C0C0"/>
                  </a:outerShdw>
                </a:effectLst>
                <a:latin typeface="Arial" pitchFamily="34" charset="0"/>
                <a:cs typeface="Arial" pitchFamily="34" charset="0"/>
              </a:rPr>
              <a:t> consists four modules…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effectLst>
                  <a:outerShdw blurRad="38100" dist="38100" dir="2700000" algn="tl">
                    <a:srgbClr val="C0C0C0"/>
                  </a:outerShdw>
                </a:effectLst>
                <a:latin typeface="Arial" pitchFamily="34" charset="0"/>
                <a:cs typeface="Arial" pitchFamily="34" charset="0"/>
              </a:rPr>
              <a:t>Data correction module consists data filtering…</a:t>
            </a:r>
            <a:endParaRPr lang="en-US" altLang="zh-CN" sz="1200" dirty="0">
              <a:effectLst>
                <a:outerShdw blurRad="38100" dist="38100" dir="2700000" algn="tl">
                  <a:srgbClr val="C0C0C0"/>
                </a:outerShdw>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12</a:t>
            </a:fld>
            <a:endParaRPr lang="en-US"/>
          </a:p>
        </p:txBody>
      </p:sp>
    </p:spTree>
    <p:extLst>
      <p:ext uri="{BB962C8B-B14F-4D97-AF65-F5344CB8AC3E}">
        <p14:creationId xmlns:p14="http://schemas.microsoft.com/office/powerpoint/2010/main" val="1027234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outerShdw blurRad="38100" dist="38100" dir="2700000" algn="tl">
                    <a:srgbClr val="C0C0C0"/>
                  </a:outerShdw>
                </a:effectLst>
                <a:latin typeface="Arial" pitchFamily="34" charset="0"/>
                <a:cs typeface="Arial" pitchFamily="34" charset="0"/>
              </a:rPr>
              <a:t>C-Alert system</a:t>
            </a:r>
            <a:r>
              <a:rPr lang="en-US" altLang="zh-CN" sz="1200" baseline="0" dirty="0">
                <a:effectLst>
                  <a:outerShdw blurRad="38100" dist="38100" dir="2700000" algn="tl">
                    <a:srgbClr val="C0C0C0"/>
                  </a:outerShdw>
                </a:effectLst>
                <a:latin typeface="Arial" pitchFamily="34" charset="0"/>
                <a:cs typeface="Arial" pitchFamily="34" charset="0"/>
              </a:rPr>
              <a:t> includes three modules:</a:t>
            </a:r>
            <a:endParaRPr lang="en-US" altLang="zh-CN" sz="1200" dirty="0">
              <a:effectLst>
                <a:outerShdw blurRad="38100" dist="38100" dir="2700000" algn="tl">
                  <a:srgbClr val="C0C0C0"/>
                </a:outerShdw>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13</a:t>
            </a:fld>
            <a:endParaRPr lang="en-US"/>
          </a:p>
        </p:txBody>
      </p:sp>
    </p:spTree>
    <p:extLst>
      <p:ext uri="{BB962C8B-B14F-4D97-AF65-F5344CB8AC3E}">
        <p14:creationId xmlns:p14="http://schemas.microsoft.com/office/powerpoint/2010/main" val="304229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outerShdw blurRad="38100" dist="38100" dir="2700000" algn="tl">
                    <a:srgbClr val="C0C0C0"/>
                  </a:outerShdw>
                </a:effectLst>
                <a:latin typeface="Arial" pitchFamily="34" charset="0"/>
                <a:cs typeface="Arial" pitchFamily="34" charset="0"/>
              </a:rPr>
              <a:t>The right figure shows</a:t>
            </a:r>
            <a:r>
              <a:rPr lang="en-US" altLang="zh-CN" sz="1200" baseline="0" dirty="0">
                <a:effectLst>
                  <a:outerShdw blurRad="38100" dist="38100" dir="2700000" algn="tl">
                    <a:srgbClr val="C0C0C0"/>
                  </a:outerShdw>
                </a:effectLst>
                <a:latin typeface="Arial" pitchFamily="34" charset="0"/>
                <a:cs typeface="Arial" pitchFamily="34" charset="0"/>
              </a:rPr>
              <a:t> that the BLE interface allows the smartphone application to scan, connect, and communicate with the BLE through a universally unique ID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effectLst>
                  <a:outerShdw blurRad="38100" dist="38100" dir="2700000" algn="tl">
                    <a:srgbClr val="C0C0C0"/>
                  </a:outerShdw>
                </a:effectLst>
                <a:latin typeface="Arial" pitchFamily="34" charset="0"/>
                <a:cs typeface="Arial" pitchFamily="34" charset="0"/>
              </a:rPr>
              <a:t>The left figure shows that the LED matrix can clearly project image onto windshield </a:t>
            </a:r>
            <a:endParaRPr lang="en-US" altLang="zh-CN" sz="1200" dirty="0">
              <a:effectLst>
                <a:outerShdw blurRad="38100" dist="38100" dir="2700000" algn="tl">
                  <a:srgbClr val="C0C0C0"/>
                </a:outerShdw>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14</a:t>
            </a:fld>
            <a:endParaRPr lang="en-US"/>
          </a:p>
        </p:txBody>
      </p:sp>
    </p:spTree>
    <p:extLst>
      <p:ext uri="{BB962C8B-B14F-4D97-AF65-F5344CB8AC3E}">
        <p14:creationId xmlns:p14="http://schemas.microsoft.com/office/powerpoint/2010/main" val="96383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Now let me talk about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BLF is a well</a:t>
            </a:r>
            <a:r>
              <a:rPr lang="en-US" sz="1200" baseline="0" dirty="0">
                <a:latin typeface="Arial" panose="020B0604020202020204" pitchFamily="34" charset="0"/>
                <a:cs typeface="Arial" panose="020B0604020202020204" pitchFamily="34" charset="0"/>
              </a:rPr>
              <a:t> known tool to…</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15</a:t>
            </a:fld>
            <a:endParaRPr lang="en-US"/>
          </a:p>
        </p:txBody>
      </p:sp>
    </p:spTree>
    <p:extLst>
      <p:ext uri="{BB962C8B-B14F-4D97-AF65-F5344CB8AC3E}">
        <p14:creationId xmlns:p14="http://schemas.microsoft.com/office/powerpoint/2010/main" val="233661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The extended Kalman filter (EKF) is the nonlinear version of the Kalman filter, which has been considered a common</a:t>
            </a:r>
            <a:r>
              <a:rPr lang="en-US" altLang="zh-CN" baseline="0" dirty="0">
                <a:latin typeface="Arial" panose="020B0604020202020204" pitchFamily="34" charset="0"/>
                <a:cs typeface="Arial" panose="020B0604020202020204" pitchFamily="34" charset="0"/>
              </a:rPr>
              <a:t> way in the non-linear state estimation and navigation system</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16</a:t>
            </a:fld>
            <a:endParaRPr lang="en-US"/>
          </a:p>
        </p:txBody>
      </p:sp>
    </p:spTree>
    <p:extLst>
      <p:ext uri="{BB962C8B-B14F-4D97-AF65-F5344CB8AC3E}">
        <p14:creationId xmlns:p14="http://schemas.microsoft.com/office/powerpoint/2010/main" val="74892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accelerate rate and rotation</a:t>
            </a:r>
            <a:r>
              <a:rPr lang="en-US" sz="1200" baseline="0" dirty="0">
                <a:latin typeface="Arial" panose="020B0604020202020204" pitchFamily="34" charset="0"/>
                <a:cs typeface="Arial" panose="020B0604020202020204" pitchFamily="34" charset="0"/>
              </a:rPr>
              <a:t> rate can be used to calibrate vehicle’s speed and location when the GPS signals is weak or there is a  signal outage.</a:t>
            </a:r>
            <a:r>
              <a:rPr lang="en-US" sz="1200" dirty="0">
                <a:latin typeface="Arial" panose="020B0604020202020204" pitchFamily="34" charset="0"/>
                <a:cs typeface="Arial" panose="020B060402020202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This figure demonstrates</a:t>
            </a:r>
            <a:r>
              <a:rPr lang="en-US" sz="1200" baseline="0" dirty="0">
                <a:latin typeface="Arial" panose="020B0604020202020204" pitchFamily="34" charset="0"/>
                <a:cs typeface="Arial" panose="020B0604020202020204" pitchFamily="34" charset="0"/>
              </a:rPr>
              <a:t> that the GPS accuracy is improved by using the EKF.</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17</a:t>
            </a:fld>
            <a:endParaRPr lang="en-US"/>
          </a:p>
        </p:txBody>
      </p:sp>
    </p:spTree>
    <p:extLst>
      <p:ext uri="{BB962C8B-B14F-4D97-AF65-F5344CB8AC3E}">
        <p14:creationId xmlns:p14="http://schemas.microsoft.com/office/powerpoint/2010/main" val="4150712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an</a:t>
            </a:r>
            <a:r>
              <a:rPr lang="en-US" sz="1200" kern="1200" baseline="0" dirty="0">
                <a:solidFill>
                  <a:schemeClr val="tx1"/>
                </a:solidFill>
                <a:effectLst/>
                <a:latin typeface="+mn-lt"/>
                <a:ea typeface="+mn-ea"/>
                <a:cs typeface="+mn-cs"/>
              </a:rPr>
              <a:t> unsupervised machine learning techniques, K-means aims…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50 curves and 50 turns were used to train the clustering centroids.</a:t>
            </a:r>
            <a:r>
              <a:rPr lang="en-US" sz="1200" kern="1200" baseline="0" dirty="0">
                <a:solidFill>
                  <a:schemeClr val="tx1"/>
                </a:solidFill>
                <a:effectLst/>
                <a:latin typeface="+mn-lt"/>
                <a:ea typeface="+mn-ea"/>
                <a:cs typeface="+mn-cs"/>
              </a:rPr>
              <a:t> Specifically, the standard deviation and mean of the rotation rate were used to train the centroids of clusters. So that I got two centroids for curve and turn, respectively.</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18</a:t>
            </a:fld>
            <a:endParaRPr lang="en-US"/>
          </a:p>
        </p:txBody>
      </p:sp>
    </p:spTree>
    <p:extLst>
      <p:ext uri="{BB962C8B-B14F-4D97-AF65-F5344CB8AC3E}">
        <p14:creationId xmlns:p14="http://schemas.microsoft.com/office/powerpoint/2010/main" val="399196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ea typeface="+mn-ea"/>
                    <a:cs typeface="+mn-cs"/>
                  </a:rPr>
                  <a:t>This study used the chord</a:t>
                </a:r>
                <a:r>
                  <a:rPr lang="en-US" sz="1200" kern="1200" baseline="0" dirty="0">
                    <a:solidFill>
                      <a:schemeClr val="tx1"/>
                    </a:solidFill>
                    <a:effectLst/>
                    <a:ea typeface="+mn-ea"/>
                    <a:cs typeface="+mn-cs"/>
                  </a:rPr>
                  <a:t> offset method to estimate the radius.</a:t>
                </a:r>
              </a:p>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𝑅</m:t>
                    </m:r>
                  </m:oMath>
                </a14:m>
                <a:r>
                  <a:rPr lang="en-US" sz="1200" kern="1200" dirty="0">
                    <a:solidFill>
                      <a:schemeClr val="tx1"/>
                    </a:solidFill>
                    <a:effectLst/>
                    <a:latin typeface="+mn-lt"/>
                    <a:ea typeface="+mn-ea"/>
                    <a:cs typeface="+mn-cs"/>
                  </a:rPr>
                  <a:t> represents the radius of the circle in feet;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𝐷</m:t>
                    </m:r>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degree of curve;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𝐶</m:t>
                    </m:r>
                  </m:oMath>
                </a14:m>
                <a:r>
                  <a:rPr lang="en-US" sz="1200" kern="1200" dirty="0">
                    <a:solidFill>
                      <a:schemeClr val="tx1"/>
                    </a:solidFill>
                    <a:effectLst/>
                    <a:latin typeface="+mn-lt"/>
                    <a:ea typeface="+mn-ea"/>
                    <a:cs typeface="+mn-cs"/>
                  </a:rPr>
                  <a:t> is the chord length in feet;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𝐻</m:t>
                    </m:r>
                  </m:oMath>
                </a14:m>
                <a:r>
                  <a:rPr lang="en-US" sz="1200" kern="1200" dirty="0">
                    <a:solidFill>
                      <a:schemeClr val="tx1"/>
                    </a:solidFill>
                    <a:effectLst/>
                    <a:latin typeface="+mn-lt"/>
                    <a:ea typeface="+mn-ea"/>
                    <a:cs typeface="+mn-cs"/>
                  </a:rPr>
                  <a:t> is the middle ordinate in feet.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improve the accuracy of curve radius estimates, First step, the three neighboring GPS points around the PC and PT can be used to obtain 9 chord lengths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𝐶</m:t>
                    </m:r>
                    <m:r>
                      <a:rPr lang="en-US" sz="1200" i="1"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 and 9 middle ordinate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𝐻</m:t>
                    </m:r>
                    <m:r>
                      <a:rPr lang="en-US" sz="1200" i="1"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mn-lt"/>
                    <a:ea typeface="+mn-ea"/>
                    <a:cs typeface="+mn-cs"/>
                  </a:rPr>
                  <a:t> measurements, respectively. Equation 9 was used to calculate the chord lengths based on the observed data. Second</a:t>
                </a:r>
                <a:r>
                  <a:rPr lang="en-US" sz="1200" kern="1200" baseline="0" dirty="0">
                    <a:solidFill>
                      <a:schemeClr val="tx1"/>
                    </a:solidFill>
                    <a:effectLst/>
                    <a:latin typeface="+mn-lt"/>
                    <a:ea typeface="+mn-ea"/>
                    <a:cs typeface="+mn-cs"/>
                  </a:rPr>
                  <a:t> step,</a:t>
                </a:r>
                <a:r>
                  <a:rPr lang="en-US" sz="1200" kern="1200" dirty="0">
                    <a:solidFill>
                      <a:schemeClr val="tx1"/>
                    </a:solidFill>
                    <a:effectLst/>
                    <a:latin typeface="+mn-lt"/>
                    <a:ea typeface="+mn-ea"/>
                    <a:cs typeface="+mn-cs"/>
                  </a:rPr>
                  <a:t> the calculated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𝑅</m:t>
                        </m:r>
                      </m:e>
                      <m:sub>
                        <m:r>
                          <a:rPr lang="en-US" sz="1200" i="1" kern="1200">
                            <a:solidFill>
                              <a:schemeClr val="tx1"/>
                            </a:solidFill>
                            <a:effectLst/>
                            <a:latin typeface="Cambria Math" panose="02040503050406030204" pitchFamily="18" charset="0"/>
                            <a:ea typeface="+mn-ea"/>
                            <a:cs typeface="+mn-cs"/>
                          </a:rPr>
                          <m:t>𝑖</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was averaged using the weighted average method </a:t>
                </a:r>
                <a:endParaRPr lang="en-US" sz="1200" dirty="0">
                  <a:latin typeface="Arial" panose="020B0604020202020204" pitchFamily="34" charset="0"/>
                  <a:cs typeface="Arial" panose="020B0604020202020204" pitchFamily="34" charset="0"/>
                </a:endParaRPr>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a:solidFill>
                      <a:schemeClr val="tx1"/>
                    </a:solidFill>
                    <a:effectLst/>
                    <a:latin typeface="+mn-lt"/>
                    <a:ea typeface="+mn-ea"/>
                    <a:cs typeface="+mn-cs"/>
                  </a:rPr>
                  <a:t>𝑅</a:t>
                </a:r>
                <a:r>
                  <a:rPr lang="en-US" sz="1200" kern="1200" dirty="0">
                    <a:solidFill>
                      <a:schemeClr val="tx1"/>
                    </a:solidFill>
                    <a:effectLst/>
                    <a:latin typeface="+mn-lt"/>
                    <a:ea typeface="+mn-ea"/>
                    <a:cs typeface="+mn-cs"/>
                  </a:rPr>
                  <a:t> represents the radius of the circle in feet; </a:t>
                </a:r>
                <a:r>
                  <a:rPr lang="en-US" sz="1200" i="0" kern="1200">
                    <a:solidFill>
                      <a:schemeClr val="tx1"/>
                    </a:solidFill>
                    <a:effectLst/>
                    <a:latin typeface="+mn-lt"/>
                    <a:ea typeface="+mn-ea"/>
                    <a:cs typeface="+mn-cs"/>
                  </a:rPr>
                  <a:t>𝐷 </a:t>
                </a:r>
                <a:r>
                  <a:rPr lang="en-US" sz="1200" kern="1200" dirty="0">
                    <a:solidFill>
                      <a:schemeClr val="tx1"/>
                    </a:solidFill>
                    <a:effectLst/>
                    <a:latin typeface="+mn-lt"/>
                    <a:ea typeface="+mn-ea"/>
                    <a:cs typeface="+mn-cs"/>
                  </a:rPr>
                  <a:t>is the degree of curvature; </a:t>
                </a:r>
                <a:r>
                  <a:rPr lang="en-US" sz="1200" i="0" kern="1200">
                    <a:solidFill>
                      <a:schemeClr val="tx1"/>
                    </a:solidFill>
                    <a:effectLst/>
                    <a:latin typeface="+mn-lt"/>
                    <a:ea typeface="+mn-ea"/>
                    <a:cs typeface="+mn-cs"/>
                  </a:rPr>
                  <a:t>𝐶</a:t>
                </a:r>
                <a:r>
                  <a:rPr lang="en-US" sz="1200" kern="1200" dirty="0">
                    <a:solidFill>
                      <a:schemeClr val="tx1"/>
                    </a:solidFill>
                    <a:effectLst/>
                    <a:latin typeface="+mn-lt"/>
                    <a:ea typeface="+mn-ea"/>
                    <a:cs typeface="+mn-cs"/>
                  </a:rPr>
                  <a:t> is the chord length in feet; </a:t>
                </a:r>
                <a:r>
                  <a:rPr lang="en-US" sz="1200" i="0" kern="1200">
                    <a:solidFill>
                      <a:schemeClr val="tx1"/>
                    </a:solidFill>
                    <a:effectLst/>
                    <a:latin typeface="+mn-lt"/>
                    <a:ea typeface="+mn-ea"/>
                    <a:cs typeface="+mn-cs"/>
                  </a:rPr>
                  <a:t>𝐻</a:t>
                </a:r>
                <a:r>
                  <a:rPr lang="en-US" sz="1200" kern="1200" dirty="0">
                    <a:solidFill>
                      <a:schemeClr val="tx1"/>
                    </a:solidFill>
                    <a:effectLst/>
                    <a:latin typeface="+mn-lt"/>
                    <a:ea typeface="+mn-ea"/>
                    <a:cs typeface="+mn-cs"/>
                  </a:rPr>
                  <a:t> is the middle ordinate in feet.</a:t>
                </a:r>
                <a:endParaRPr lang="en-US" sz="1200" dirty="0">
                  <a:latin typeface="Arial" panose="020B0604020202020204" pitchFamily="34" charset="0"/>
                  <a:cs typeface="Arial" panose="020B0604020202020204" pitchFamily="34" charset="0"/>
                </a:endParaRPr>
              </a:p>
            </p:txBody>
          </p:sp>
        </mc:Fallback>
      </mc:AlternateContent>
      <p:sp>
        <p:nvSpPr>
          <p:cNvPr id="4" name="Slide Number Placeholder 3"/>
          <p:cNvSpPr>
            <a:spLocks noGrp="1"/>
          </p:cNvSpPr>
          <p:nvPr>
            <p:ph type="sldNum" sz="quarter" idx="10"/>
          </p:nvPr>
        </p:nvSpPr>
        <p:spPr/>
        <p:txBody>
          <a:bodyPr/>
          <a:lstStyle/>
          <a:p>
            <a:fld id="{45F6CDF7-6365-42B1-8ADA-9494865DC13B}" type="slidenum">
              <a:rPr lang="en-US" smtClean="0"/>
              <a:pPr/>
              <a:t>19</a:t>
            </a:fld>
            <a:endParaRPr lang="en-US"/>
          </a:p>
        </p:txBody>
      </p:sp>
    </p:spTree>
    <p:extLst>
      <p:ext uri="{BB962C8B-B14F-4D97-AF65-F5344CB8AC3E}">
        <p14:creationId xmlns:p14="http://schemas.microsoft.com/office/powerpoint/2010/main" val="1804358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According to the AASHTO Green Book</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20</a:t>
            </a:fld>
            <a:endParaRPr lang="en-US"/>
          </a:p>
        </p:txBody>
      </p:sp>
    </p:spTree>
    <p:extLst>
      <p:ext uri="{BB962C8B-B14F-4D97-AF65-F5344CB8AC3E}">
        <p14:creationId xmlns:p14="http://schemas.microsoft.com/office/powerpoint/2010/main" val="196936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2</a:t>
            </a:fld>
            <a:endParaRPr lang="en-US"/>
          </a:p>
        </p:txBody>
      </p:sp>
    </p:spTree>
    <p:extLst>
      <p:ext uri="{BB962C8B-B14F-4D97-AF65-F5344CB8AC3E}">
        <p14:creationId xmlns:p14="http://schemas.microsoft.com/office/powerpoint/2010/main" val="712984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important that messages are displayed within the proper time-frame (i.e., not too early/ not too late). Assuming a constant deceleration, the safe distance it takes a driver to perceive, react, and decelerate to the advisory speed of a curve can be calculated in this equation, which is based on the equation of motion using Newtonian physics law.</a:t>
            </a:r>
          </a:p>
        </p:txBody>
      </p:sp>
      <p:sp>
        <p:nvSpPr>
          <p:cNvPr id="4" name="Slide Number Placeholder 3"/>
          <p:cNvSpPr>
            <a:spLocks noGrp="1"/>
          </p:cNvSpPr>
          <p:nvPr>
            <p:ph type="sldNum" sz="quarter" idx="10"/>
          </p:nvPr>
        </p:nvSpPr>
        <p:spPr/>
        <p:txBody>
          <a:bodyPr/>
          <a:lstStyle/>
          <a:p>
            <a:fld id="{45F6CDF7-6365-42B1-8ADA-9494865DC13B}" type="slidenum">
              <a:rPr lang="en-US" smtClean="0"/>
              <a:pPr/>
              <a:t>21</a:t>
            </a:fld>
            <a:endParaRPr lang="en-US"/>
          </a:p>
        </p:txBody>
      </p:sp>
    </p:spTree>
    <p:extLst>
      <p:ext uri="{BB962C8B-B14F-4D97-AF65-F5344CB8AC3E}">
        <p14:creationId xmlns:p14="http://schemas.microsoft.com/office/powerpoint/2010/main" val="2338986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determine the nearest curve, the smartphone module implements a two-step search algorithm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vehicle enters the safe distance range, a correspondent warning is shown on the front windshield</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22</a:t>
            </a:fld>
            <a:endParaRPr lang="en-US"/>
          </a:p>
        </p:txBody>
      </p:sp>
    </p:spTree>
    <p:extLst>
      <p:ext uri="{BB962C8B-B14F-4D97-AF65-F5344CB8AC3E}">
        <p14:creationId xmlns:p14="http://schemas.microsoft.com/office/powerpoint/2010/main" val="2521806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Samsung Galaxy S7 Edge running Android 5 OS and an iPhone 4s running iOS 7 ware used to evaluate the system performance of C-Finder and C-Alert, respectively. The GPS frequency was collected at 1 Hz. Gyroscope and accelerometer were at 20 Hz</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evaluation</a:t>
            </a:r>
            <a:r>
              <a:rPr lang="en-US" sz="1200" kern="1200" baseline="0" dirty="0">
                <a:solidFill>
                  <a:schemeClr val="tx1"/>
                </a:solidFill>
                <a:effectLst/>
                <a:latin typeface="+mn-lt"/>
                <a:ea typeface="+mn-ea"/>
                <a:cs typeface="+mn-cs"/>
              </a:rPr>
              <a:t> includes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23</a:t>
            </a:fld>
            <a:endParaRPr lang="en-US"/>
          </a:p>
        </p:txBody>
      </p:sp>
    </p:spTree>
    <p:extLst>
      <p:ext uri="{BB962C8B-B14F-4D97-AF65-F5344CB8AC3E}">
        <p14:creationId xmlns:p14="http://schemas.microsoft.com/office/powerpoint/2010/main" val="1073102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24</a:t>
            </a:fld>
            <a:endParaRPr lang="en-US"/>
          </a:p>
        </p:txBody>
      </p:sp>
    </p:spTree>
    <p:extLst>
      <p:ext uri="{BB962C8B-B14F-4D97-AF65-F5344CB8AC3E}">
        <p14:creationId xmlns:p14="http://schemas.microsoft.com/office/powerpoint/2010/main" val="201687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25</a:t>
            </a:fld>
            <a:endParaRPr lang="en-US"/>
          </a:p>
        </p:txBody>
      </p:sp>
    </p:spTree>
    <p:extLst>
      <p:ext uri="{BB962C8B-B14F-4D97-AF65-F5344CB8AC3E}">
        <p14:creationId xmlns:p14="http://schemas.microsoft.com/office/powerpoint/2010/main" val="4252071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Table 1 shows</a:t>
            </a:r>
            <a:r>
              <a:rPr lang="en-US" sz="1200" baseline="0" dirty="0">
                <a:latin typeface="Arial" panose="020B0604020202020204" pitchFamily="34" charset="0"/>
                <a:cs typeface="Arial" panose="020B0604020202020204" pitchFamily="34" charset="0"/>
              </a:rPr>
              <a:t> that the … for the 21 curves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26</a:t>
            </a:fld>
            <a:endParaRPr lang="en-US"/>
          </a:p>
        </p:txBody>
      </p:sp>
    </p:spTree>
    <p:extLst>
      <p:ext uri="{BB962C8B-B14F-4D97-AF65-F5344CB8AC3E}">
        <p14:creationId xmlns:p14="http://schemas.microsoft.com/office/powerpoint/2010/main" val="4199089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27</a:t>
            </a:fld>
            <a:endParaRPr lang="en-US"/>
          </a:p>
        </p:txBody>
      </p:sp>
    </p:spTree>
    <p:extLst>
      <p:ext uri="{BB962C8B-B14F-4D97-AF65-F5344CB8AC3E}">
        <p14:creationId xmlns:p14="http://schemas.microsoft.com/office/powerpoint/2010/main" val="913721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known, drivers might reduce speed when the vehicle is approaching to a curve, which generates more sensor noise. when leaving out of a curve, the vehicle status is more “smooth” due to the reduced speed</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28</a:t>
            </a:fld>
            <a:endParaRPr lang="en-US"/>
          </a:p>
        </p:txBody>
      </p:sp>
    </p:spTree>
    <p:extLst>
      <p:ext uri="{BB962C8B-B14F-4D97-AF65-F5344CB8AC3E}">
        <p14:creationId xmlns:p14="http://schemas.microsoft.com/office/powerpoint/2010/main" val="1745546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Here, It should be noted that</a:t>
            </a:r>
            <a:r>
              <a:rPr lang="en-US" sz="1200" baseline="0" dirty="0">
                <a:latin typeface="Arial" panose="020B0604020202020204" pitchFamily="34" charset="0"/>
                <a:cs typeface="Arial" panose="020B0604020202020204" pitchFamily="34" charset="0"/>
              </a:rPr>
              <a:t> the comparison is between the smartphone measured </a:t>
            </a:r>
            <a:r>
              <a:rPr lang="en-US" sz="1200" baseline="0" dirty="0" err="1">
                <a:latin typeface="Arial" panose="020B0604020202020204" pitchFamily="34" charset="0"/>
                <a:cs typeface="Arial" panose="020B0604020202020204" pitchFamily="34" charset="0"/>
              </a:rPr>
              <a:t>superelevation</a:t>
            </a:r>
            <a:r>
              <a:rPr lang="en-US" sz="1200" baseline="0" dirty="0">
                <a:latin typeface="Arial" panose="020B0604020202020204" pitchFamily="34" charset="0"/>
                <a:cs typeface="Arial" panose="020B0604020202020204" pitchFamily="34" charset="0"/>
              </a:rPr>
              <a:t> and design </a:t>
            </a:r>
            <a:r>
              <a:rPr lang="en-US" sz="1200" baseline="0" dirty="0" err="1">
                <a:latin typeface="Arial" panose="020B0604020202020204" pitchFamily="34" charset="0"/>
                <a:cs typeface="Arial" panose="020B0604020202020204" pitchFamily="34" charset="0"/>
              </a:rPr>
              <a:t>superelevation</a:t>
            </a:r>
            <a:r>
              <a:rPr lang="en-US" sz="1200" baseline="0" dirty="0">
                <a:latin typeface="Arial" panose="020B0604020202020204" pitchFamily="34" charset="0"/>
                <a:cs typeface="Arial" panose="020B0604020202020204" pitchFamily="34" charset="0"/>
              </a:rPr>
              <a:t>, which may be slightly different that as-built </a:t>
            </a:r>
            <a:r>
              <a:rPr lang="en-US" sz="1200" baseline="0" dirty="0" err="1">
                <a:latin typeface="Arial" panose="020B0604020202020204" pitchFamily="34" charset="0"/>
                <a:cs typeface="Arial" panose="020B0604020202020204" pitchFamily="34" charset="0"/>
              </a:rPr>
              <a:t>superelevation</a:t>
            </a:r>
            <a:r>
              <a:rPr lang="en-US" sz="1200" baseline="0" dirty="0">
                <a:latin typeface="Arial" panose="020B0604020202020204" pitchFamily="34" charset="0"/>
                <a:cs typeface="Arial" panose="020B0604020202020204" pitchFamily="34" charset="0"/>
              </a:rPr>
              <a:t>. However, as-build </a:t>
            </a:r>
            <a:r>
              <a:rPr lang="en-US" sz="1200" baseline="0" dirty="0" err="1">
                <a:latin typeface="Arial" panose="020B0604020202020204" pitchFamily="34" charset="0"/>
                <a:cs typeface="Arial" panose="020B0604020202020204" pitchFamily="34" charset="0"/>
              </a:rPr>
              <a:t>superelevation</a:t>
            </a:r>
            <a:r>
              <a:rPr lang="en-US" sz="1200" baseline="0" dirty="0">
                <a:latin typeface="Arial" panose="020B0604020202020204" pitchFamily="34" charset="0"/>
                <a:cs typeface="Arial" panose="020B0604020202020204" pitchFamily="34" charset="0"/>
              </a:rPr>
              <a:t> information was not available.</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29</a:t>
            </a:fld>
            <a:endParaRPr lang="en-US"/>
          </a:p>
        </p:txBody>
      </p:sp>
    </p:spTree>
    <p:extLst>
      <p:ext uri="{BB962C8B-B14F-4D97-AF65-F5344CB8AC3E}">
        <p14:creationId xmlns:p14="http://schemas.microsoft.com/office/powerpoint/2010/main" val="1551218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evaluate</a:t>
            </a:r>
            <a:r>
              <a:rPr lang="en-US" sz="1200" kern="1200" baseline="0" dirty="0">
                <a:solidFill>
                  <a:schemeClr val="tx1"/>
                </a:solidFill>
                <a:effectLst/>
                <a:latin typeface="+mn-lt"/>
                <a:ea typeface="+mn-ea"/>
                <a:cs typeface="+mn-cs"/>
              </a:rPr>
              <a:t> C-Alert, </a:t>
            </a:r>
            <a:r>
              <a:rPr lang="en-US" sz="1200" kern="1200" dirty="0">
                <a:solidFill>
                  <a:schemeClr val="tx1"/>
                </a:solidFill>
                <a:effectLst/>
                <a:latin typeface="+mn-lt"/>
                <a:ea typeface="+mn-ea"/>
                <a:cs typeface="+mn-cs"/>
              </a:rPr>
              <a:t>a 30-mile test route on US Route 14 was used for the field test. This route has seven horizontal curves.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30</a:t>
            </a:fld>
            <a:endParaRPr lang="en-US"/>
          </a:p>
        </p:txBody>
      </p:sp>
    </p:spTree>
    <p:extLst>
      <p:ext uri="{BB962C8B-B14F-4D97-AF65-F5344CB8AC3E}">
        <p14:creationId xmlns:p14="http://schemas.microsoft.com/office/powerpoint/2010/main" val="422974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Two</a:t>
            </a:r>
            <a:r>
              <a:rPr lang="en-US" sz="1000" baseline="0" dirty="0"/>
              <a:t>–lane roadway are the predominant road type in most countries</a:t>
            </a:r>
          </a:p>
          <a:p>
            <a:r>
              <a:rPr lang="en-US" sz="1000" baseline="0" dirty="0"/>
              <a:t>According to… therefore,….,However,</a:t>
            </a:r>
          </a:p>
          <a:p>
            <a:endParaRPr lang="en-US" sz="1000"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4</a:t>
            </a:fld>
            <a:endParaRPr lang="en-US"/>
          </a:p>
        </p:txBody>
      </p:sp>
    </p:spTree>
    <p:extLst>
      <p:ext uri="{BB962C8B-B14F-4D97-AF65-F5344CB8AC3E}">
        <p14:creationId xmlns:p14="http://schemas.microsoft.com/office/powerpoint/2010/main" val="2799912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study concluded that</a:t>
            </a:r>
            <a:r>
              <a:rPr lang="en-US" baseline="0" dirty="0"/>
              <a:t> </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31</a:t>
            </a:fld>
            <a:endParaRPr lang="en-US"/>
          </a:p>
        </p:txBody>
      </p:sp>
    </p:spTree>
    <p:extLst>
      <p:ext uri="{BB962C8B-B14F-4D97-AF65-F5344CB8AC3E}">
        <p14:creationId xmlns:p14="http://schemas.microsoft.com/office/powerpoint/2010/main" val="2950491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32</a:t>
            </a:fld>
            <a:endParaRPr lang="en-US"/>
          </a:p>
        </p:txBody>
      </p:sp>
    </p:spTree>
    <p:extLst>
      <p:ext uri="{BB962C8B-B14F-4D97-AF65-F5344CB8AC3E}">
        <p14:creationId xmlns:p14="http://schemas.microsoft.com/office/powerpoint/2010/main" val="36411478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future work</a:t>
            </a:r>
            <a:r>
              <a:rPr lang="en-US" baseline="0" dirty="0"/>
              <a:t> will include</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33</a:t>
            </a:fld>
            <a:endParaRPr lang="en-US"/>
          </a:p>
        </p:txBody>
      </p:sp>
    </p:spTree>
    <p:extLst>
      <p:ext uri="{BB962C8B-B14F-4D97-AF65-F5344CB8AC3E}">
        <p14:creationId xmlns:p14="http://schemas.microsoft.com/office/powerpoint/2010/main" val="3725796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34</a:t>
            </a:fld>
            <a:endParaRPr lang="en-US"/>
          </a:p>
        </p:txBody>
      </p:sp>
    </p:spTree>
    <p:extLst>
      <p:ext uri="{BB962C8B-B14F-4D97-AF65-F5344CB8AC3E}">
        <p14:creationId xmlns:p14="http://schemas.microsoft.com/office/powerpoint/2010/main" val="17857950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the published</a:t>
            </a:r>
            <a:r>
              <a:rPr lang="en-US" baseline="0" dirty="0"/>
              <a:t> works I did during the studies at SDSU  .</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35</a:t>
            </a:fld>
            <a:endParaRPr lang="en-US"/>
          </a:p>
        </p:txBody>
      </p:sp>
    </p:spTree>
    <p:extLst>
      <p:ext uri="{BB962C8B-B14F-4D97-AF65-F5344CB8AC3E}">
        <p14:creationId xmlns:p14="http://schemas.microsoft.com/office/powerpoint/2010/main" val="3903312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36</a:t>
            </a:fld>
            <a:endParaRPr lang="en-US"/>
          </a:p>
        </p:txBody>
      </p:sp>
    </p:spTree>
    <p:extLst>
      <p:ext uri="{BB962C8B-B14F-4D97-AF65-F5344CB8AC3E}">
        <p14:creationId xmlns:p14="http://schemas.microsoft.com/office/powerpoint/2010/main" val="3668203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a:t>
            </a:r>
            <a:r>
              <a:rPr lang="en-US" baseline="0" dirty="0"/>
              <a:t> high demand for curve information on rural roads for the engineering design and safety management. This is particularly important given that…</a:t>
            </a:r>
          </a:p>
          <a:p>
            <a:r>
              <a:rPr lang="en-US" baseline="0" dirty="0"/>
              <a:t>In addition,</a:t>
            </a:r>
          </a:p>
          <a:p>
            <a:r>
              <a:rPr lang="en-US" baseline="0" dirty="0"/>
              <a:t>Such as pavement markings and traffic signs</a:t>
            </a:r>
          </a:p>
          <a:p>
            <a:r>
              <a:rPr lang="en-US" baseline="0" dirty="0"/>
              <a:t>Many crashes can be attributed to human errors such as recklessness and distraction. However, human errors can be potentially avoided if drivers receive advanced warnings.</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5</a:t>
            </a:fld>
            <a:endParaRPr lang="en-US"/>
          </a:p>
        </p:txBody>
      </p:sp>
    </p:spTree>
    <p:extLst>
      <p:ext uri="{BB962C8B-B14F-4D97-AF65-F5344CB8AC3E}">
        <p14:creationId xmlns:p14="http://schemas.microsoft.com/office/powerpoint/2010/main" val="27426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outerShdw blurRad="38100" dist="38100" dir="2700000" algn="tl">
                    <a:srgbClr val="C0C0C0"/>
                  </a:outerShdw>
                </a:effectLst>
                <a:latin typeface="Arial" pitchFamily="34" charset="0"/>
                <a:cs typeface="Arial" pitchFamily="34" charset="0"/>
              </a:rPr>
              <a:t> Smartphone</a:t>
            </a:r>
            <a:r>
              <a:rPr lang="en-US" altLang="zh-CN" sz="1200" baseline="0" dirty="0">
                <a:effectLst>
                  <a:outerShdw blurRad="38100" dist="38100" dir="2700000" algn="tl">
                    <a:srgbClr val="C0C0C0"/>
                  </a:outerShdw>
                </a:effectLst>
                <a:latin typeface="Arial" pitchFamily="34" charset="0"/>
                <a:cs typeface="Arial" pitchFamily="34" charset="0"/>
              </a:rPr>
              <a:t> application has </a:t>
            </a:r>
            <a:r>
              <a:rPr lang="en-US" altLang="zh-CN" sz="1200" baseline="0">
                <a:effectLst>
                  <a:outerShdw blurRad="38100" dist="38100" dir="2700000" algn="tl">
                    <a:srgbClr val="C0C0C0"/>
                  </a:outerShdw>
                </a:effectLst>
                <a:latin typeface="Arial" pitchFamily="34" charset="0"/>
                <a:cs typeface="Arial" pitchFamily="34" charset="0"/>
              </a:rPr>
              <a:t>many advantages </a:t>
            </a:r>
            <a:endParaRPr lang="en-US" altLang="zh-CN" sz="1200" dirty="0">
              <a:effectLst>
                <a:outerShdw blurRad="38100" dist="38100" dir="2700000" algn="tl">
                  <a:srgbClr val="C0C0C0"/>
                </a:outerShdw>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6</a:t>
            </a:fld>
            <a:endParaRPr lang="en-US"/>
          </a:p>
        </p:txBody>
      </p:sp>
    </p:spTree>
    <p:extLst>
      <p:ext uri="{BB962C8B-B14F-4D97-AF65-F5344CB8AC3E}">
        <p14:creationId xmlns:p14="http://schemas.microsoft.com/office/powerpoint/2010/main" val="107073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effectLst>
                  <a:outerShdw blurRad="38100" dist="38100" dir="2700000" algn="tl">
                    <a:srgbClr val="C0C0C0"/>
                  </a:outerShdw>
                </a:effectLst>
                <a:latin typeface="Arial" pitchFamily="34" charset="0"/>
                <a:cs typeface="Arial" pitchFamily="34" charset="0"/>
              </a:rPr>
              <a:t>To meet these objectives,</a:t>
            </a:r>
            <a:r>
              <a:rPr lang="en-US" altLang="zh-CN" sz="1200" dirty="0">
                <a:effectLst>
                  <a:outerShdw blurRad="38100" dist="38100" dir="2700000" algn="tl">
                    <a:srgbClr val="C0C0C0"/>
                  </a:outerShdw>
                </a:effectLst>
                <a:latin typeface="Arial" pitchFamily="34" charset="0"/>
                <a:cs typeface="Arial" pitchFamily="34" charset="0"/>
              </a:rPr>
              <a:t> there are two main steps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outerShdw blurRad="38100" dist="38100" dir="2700000" algn="tl">
                    <a:srgbClr val="C0C0C0"/>
                  </a:outerShdw>
                </a:effectLst>
                <a:latin typeface="Arial" pitchFamily="34" charset="0"/>
                <a:cs typeface="Arial" pitchFamily="34" charset="0"/>
              </a:rPr>
              <a:t>Two smartphone</a:t>
            </a:r>
            <a:r>
              <a:rPr lang="en-US" altLang="zh-CN" sz="1200" baseline="0" dirty="0">
                <a:effectLst>
                  <a:outerShdw blurRad="38100" dist="38100" dir="2700000" algn="tl">
                    <a:srgbClr val="C0C0C0"/>
                  </a:outerShdw>
                </a:effectLst>
                <a:latin typeface="Arial" pitchFamily="34" charset="0"/>
                <a:cs typeface="Arial" pitchFamily="34" charset="0"/>
              </a:rPr>
              <a:t> applications, C-Finder and C-Alert, were proposed. C-Finder is a low-cost mobile road inventory system for two-lane horizontal curves. C-Alert is a prototype smartphone system</a:t>
            </a:r>
            <a:endParaRPr lang="en-US" altLang="zh-CN" sz="1200" dirty="0">
              <a:effectLst>
                <a:outerShdw blurRad="38100" dist="38100" dir="2700000" algn="tl">
                  <a:srgbClr val="C0C0C0"/>
                </a:outerShdw>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5F6CDF7-6365-42B1-8ADA-9494865DC13B}" type="slidenum">
              <a:rPr lang="en-US" smtClean="0"/>
              <a:pPr/>
              <a:t>7</a:t>
            </a:fld>
            <a:endParaRPr lang="en-US"/>
          </a:p>
        </p:txBody>
      </p:sp>
    </p:spTree>
    <p:extLst>
      <p:ext uri="{BB962C8B-B14F-4D97-AF65-F5344CB8AC3E}">
        <p14:creationId xmlns:p14="http://schemas.microsoft.com/office/powerpoint/2010/main" val="353051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outerShdw blurRad="38100" dist="38100" dir="2700000" algn="tl">
                    <a:srgbClr val="C0C0C0"/>
                  </a:outerShdw>
                </a:effectLst>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45F6CDF7-6365-42B1-8ADA-9494865DC13B}" type="slidenum">
              <a:rPr lang="en-US" smtClean="0"/>
              <a:pPr/>
              <a:t>8</a:t>
            </a:fld>
            <a:endParaRPr lang="en-US"/>
          </a:p>
        </p:txBody>
      </p:sp>
    </p:spTree>
    <p:extLst>
      <p:ext uri="{BB962C8B-B14F-4D97-AF65-F5344CB8AC3E}">
        <p14:creationId xmlns:p14="http://schemas.microsoft.com/office/powerpoint/2010/main" val="2977596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outerShdw blurRad="38100" dist="38100" dir="2700000" algn="tl">
                    <a:srgbClr val="C0C0C0"/>
                  </a:outerShdw>
                </a:effectLst>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45F6CDF7-6365-42B1-8ADA-9494865DC13B}" type="slidenum">
              <a:rPr lang="en-US" smtClean="0"/>
              <a:pPr/>
              <a:t>9</a:t>
            </a:fld>
            <a:endParaRPr lang="en-US"/>
          </a:p>
        </p:txBody>
      </p:sp>
    </p:spTree>
    <p:extLst>
      <p:ext uri="{BB962C8B-B14F-4D97-AF65-F5344CB8AC3E}">
        <p14:creationId xmlns:p14="http://schemas.microsoft.com/office/powerpoint/2010/main" val="192566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Many researchers</a:t>
            </a:r>
            <a:r>
              <a:rPr lang="en-US" baseline="0" dirty="0"/>
              <a:t> have presented some approaches in the identification and calculation of horizontal curves. Three common methods include</a:t>
            </a:r>
          </a:p>
          <a:p>
            <a:r>
              <a:rPr lang="en-US" baseline="0" dirty="0"/>
              <a:t>….is a common way to collect roadway data. A survey vehicle equipped with many devices is high cost, in addition, users have to be familiar with </a:t>
            </a:r>
          </a:p>
          <a:p>
            <a:r>
              <a:rPr lang="en-US" baseline="0" dirty="0"/>
              <a:t>The limitations includes</a:t>
            </a:r>
          </a:p>
          <a:p>
            <a:r>
              <a:rPr lang="en-US" baseline="0" dirty="0"/>
              <a:t>GIS tools can extract and identify horizontal curves from a </a:t>
            </a:r>
            <a:r>
              <a:rPr lang="en-US" baseline="0" dirty="0" err="1"/>
              <a:t>gis</a:t>
            </a:r>
            <a:r>
              <a:rPr lang="en-US" baseline="0" dirty="0"/>
              <a:t> map in large-scale networks</a:t>
            </a:r>
            <a:endParaRPr lang="en-US" dirty="0"/>
          </a:p>
        </p:txBody>
      </p:sp>
      <p:sp>
        <p:nvSpPr>
          <p:cNvPr id="4" name="Slide Number Placeholder 3"/>
          <p:cNvSpPr>
            <a:spLocks noGrp="1"/>
          </p:cNvSpPr>
          <p:nvPr>
            <p:ph type="sldNum" sz="quarter" idx="10"/>
          </p:nvPr>
        </p:nvSpPr>
        <p:spPr/>
        <p:txBody>
          <a:bodyPr/>
          <a:lstStyle/>
          <a:p>
            <a:fld id="{45F6CDF7-6365-42B1-8ADA-9494865DC13B}" type="slidenum">
              <a:rPr lang="en-US" smtClean="0"/>
              <a:pPr/>
              <a:t>10</a:t>
            </a:fld>
            <a:endParaRPr lang="en-US"/>
          </a:p>
        </p:txBody>
      </p:sp>
    </p:spTree>
    <p:extLst>
      <p:ext uri="{BB962C8B-B14F-4D97-AF65-F5344CB8AC3E}">
        <p14:creationId xmlns:p14="http://schemas.microsoft.com/office/powerpoint/2010/main" val="180267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0D6973-2BD2-41D6-B555-8AC6B1F27171}" type="datetime1">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20A23-630E-40A2-B801-C1BC4CF4AF78}" type="datetime1">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A38E62-2C61-4005-AC12-BBA06092B92B}" type="datetime1">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98672-7E13-40DE-AA67-03CE7F6BA306}" type="datetime1">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2375D-70F4-4457-BEC3-F1AC1D022314}" type="datetime1">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AC694B-E338-49A3-8549-A1155E74F6E5}" type="datetime1">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5E9DD6-81B5-4E0D-BFF2-6F78A3D04C1B}" type="datetime1">
              <a:rPr lang="en-US" smtClean="0"/>
              <a:t>6/19/2017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F13BA4-FC3A-4E33-B1F2-4A87FC578749}" type="datetime1">
              <a:rPr lang="en-US" smtClean="0"/>
              <a:t>6/19/2017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48845-3203-4D0F-9CA7-BD51EDA79BB0}" type="datetime1">
              <a:rPr lang="en-US" smtClean="0"/>
              <a:t>6/19/2017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65DEFE-37FB-461F-A68D-48807256E8C4}" type="datetime1">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2114F-E4F8-4DBD-9AC3-7F859B13041B}" type="datetime1">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AC95E-41FC-450B-A322-3A1F52419752}" type="datetime1">
              <a:rPr lang="en-US" smtClean="0"/>
              <a:t>6/19/2017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00009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uthcarolinatrial.blogspot.com/2014/07/forensic-investigation-of-motor-vehicle.htm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ieeexplore.ieee.org/document/7795939/"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trid.trb.org/view.aspx?id=1337478" TargetMode="External"/><Relationship Id="rId4" Type="http://schemas.openxmlformats.org/officeDocument/2006/relationships/hyperlink" Target="http://ieeexplore.ieee.org/document/7881077/"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0" y="1208157"/>
            <a:ext cx="8714433" cy="830997"/>
          </a:xfrm>
          <a:prstGeom prst="rect">
            <a:avLst/>
          </a:prstGeom>
          <a:noFill/>
          <a:ln w="9525">
            <a:noFill/>
            <a:miter lim="800000"/>
            <a:headEnd/>
            <a:tailEnd/>
          </a:ln>
          <a:effectLst/>
        </p:spPr>
        <p:txBody>
          <a:bodyPr wrap="square">
            <a:spAutoFit/>
          </a:bodyPr>
          <a:lstStyle/>
          <a:p>
            <a:pPr algn="ctr"/>
            <a:r>
              <a:rPr lang="en-US" sz="2400" b="1" dirty="0">
                <a:solidFill>
                  <a:srgbClr val="0033CC"/>
                </a:solidFill>
                <a:effectLst>
                  <a:outerShdw blurRad="38100" dist="38100" dir="2700000" algn="tl">
                    <a:srgbClr val="000000">
                      <a:alpha val="43137"/>
                    </a:srgbClr>
                  </a:outerShdw>
                </a:effectLst>
              </a:rPr>
              <a:t>Identification, Calculation and Warning of Horizontal Curves for Low-volume Two-lane Roadways Using Smartphone Sensors</a:t>
            </a:r>
            <a:endParaRPr lang="en-US" altLang="zh-CN" sz="2400" b="1"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 Box 9"/>
          <p:cNvSpPr txBox="1">
            <a:spLocks noChangeArrowheads="1"/>
          </p:cNvSpPr>
          <p:nvPr/>
        </p:nvSpPr>
        <p:spPr bwMode="auto">
          <a:xfrm>
            <a:off x="685800" y="2074250"/>
            <a:ext cx="7575698" cy="3631763"/>
          </a:xfrm>
          <a:prstGeom prst="rect">
            <a:avLst/>
          </a:prstGeom>
          <a:noFill/>
          <a:ln w="9525">
            <a:noFill/>
            <a:miter lim="800000"/>
            <a:headEnd/>
            <a:tailEnd/>
          </a:ln>
          <a:effectLst/>
        </p:spPr>
        <p:txBody>
          <a:bodyPr wrap="square">
            <a:spAutoFit/>
          </a:bodyPr>
          <a:lstStyle/>
          <a:p>
            <a:pPr algn="ctr">
              <a:spcBef>
                <a:spcPct val="50000"/>
              </a:spcBef>
              <a:defRPr/>
            </a:pPr>
            <a:endParaRPr lang="en-US" altLang="zh-CN" sz="2000" b="1" dirty="0">
              <a:latin typeface="Arial" pitchFamily="34" charset="0"/>
              <a:cs typeface="Arial" pitchFamily="34" charset="0"/>
            </a:endParaRPr>
          </a:p>
          <a:p>
            <a:pPr algn="ctr">
              <a:spcBef>
                <a:spcPct val="50000"/>
              </a:spcBef>
              <a:defRPr/>
            </a:pPr>
            <a:r>
              <a:rPr lang="en-US" altLang="zh-CN" sz="2000" b="1" dirty="0">
                <a:latin typeface="Arial" pitchFamily="34" charset="0"/>
                <a:cs typeface="Arial" pitchFamily="34" charset="0"/>
              </a:rPr>
              <a:t>Shaohu Zhang</a:t>
            </a:r>
          </a:p>
          <a:p>
            <a:pPr algn="ctr">
              <a:spcBef>
                <a:spcPct val="50000"/>
              </a:spcBef>
              <a:defRPr/>
            </a:pPr>
            <a:endParaRPr lang="en-US" altLang="zh-CN" b="1" dirty="0">
              <a:latin typeface="Arial" pitchFamily="34" charset="0"/>
              <a:cs typeface="Arial" pitchFamily="34" charset="0"/>
            </a:endParaRPr>
          </a:p>
          <a:p>
            <a:pPr algn="ctr">
              <a:lnSpc>
                <a:spcPct val="200000"/>
              </a:lnSpc>
              <a:spcBef>
                <a:spcPct val="50000"/>
              </a:spcBef>
              <a:defRPr/>
            </a:pPr>
            <a:r>
              <a:rPr lang="en-US" altLang="zh-CN" b="1" dirty="0">
                <a:latin typeface="Arial" pitchFamily="34" charset="0"/>
                <a:cs typeface="Arial" pitchFamily="34" charset="0"/>
              </a:rPr>
              <a:t>Thesis Defense</a:t>
            </a:r>
          </a:p>
          <a:p>
            <a:pPr algn="ctr">
              <a:lnSpc>
                <a:spcPct val="200000"/>
              </a:lnSpc>
            </a:pPr>
            <a:r>
              <a:rPr lang="en-US" b="1" dirty="0">
                <a:latin typeface="Arial" panose="020B0604020202020204" pitchFamily="34" charset="0"/>
                <a:cs typeface="Arial" panose="020B0604020202020204" pitchFamily="34" charset="0"/>
              </a:rPr>
              <a:t> Department of Civil &amp; Environmental Engineering</a:t>
            </a:r>
          </a:p>
          <a:p>
            <a:pPr algn="ctr">
              <a:lnSpc>
                <a:spcPct val="200000"/>
              </a:lnSpc>
            </a:pPr>
            <a:r>
              <a:rPr lang="en-US" b="1" dirty="0">
                <a:latin typeface="Arial" panose="020B0604020202020204" pitchFamily="34" charset="0"/>
                <a:cs typeface="Arial" panose="020B0604020202020204" pitchFamily="34" charset="0"/>
              </a:rPr>
              <a:t>South Dakota State University</a:t>
            </a:r>
          </a:p>
          <a:p>
            <a:pPr algn="ctr">
              <a:lnSpc>
                <a:spcPct val="200000"/>
              </a:lnSpc>
            </a:pPr>
            <a:r>
              <a:rPr lang="en-US" b="1" dirty="0">
                <a:latin typeface="Arial" panose="020B0604020202020204" pitchFamily="34" charset="0"/>
                <a:cs typeface="Arial" panose="020B0604020202020204" pitchFamily="34" charset="0"/>
              </a:rPr>
              <a:t>June 19th, 2017 </a:t>
            </a:r>
          </a:p>
        </p:txBody>
      </p:sp>
      <p:sp>
        <p:nvSpPr>
          <p:cNvPr id="2" name="TextBox 1"/>
          <p:cNvSpPr txBox="1"/>
          <p:nvPr/>
        </p:nvSpPr>
        <p:spPr>
          <a:xfrm>
            <a:off x="3962400" y="304800"/>
            <a:ext cx="4752033" cy="369332"/>
          </a:xfrm>
          <a:prstGeom prst="rect">
            <a:avLst/>
          </a:prstGeom>
          <a:noFill/>
        </p:spPr>
        <p:txBody>
          <a:bodyPr wrap="square" rtlCol="0">
            <a:spAutoFit/>
          </a:bodyPr>
          <a:lstStyle/>
          <a:p>
            <a:r>
              <a:rPr lang="en-US" b="1" dirty="0"/>
              <a:t>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a:t>
            </a:fld>
            <a:endParaRPr lang="en-US"/>
          </a:p>
        </p:txBody>
      </p:sp>
      <p:pic>
        <p:nvPicPr>
          <p:cNvPr id="4" name="Picture 3"/>
          <p:cNvPicPr>
            <a:picLocks noChangeAspect="1"/>
          </p:cNvPicPr>
          <p:nvPr/>
        </p:nvPicPr>
        <p:blipFill>
          <a:blip r:embed="rId3"/>
          <a:stretch>
            <a:fillRect/>
          </a:stretch>
        </p:blipFill>
        <p:spPr>
          <a:xfrm>
            <a:off x="147085" y="5816104"/>
            <a:ext cx="2138916" cy="643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Related works</a:t>
            </a:r>
          </a:p>
        </p:txBody>
      </p:sp>
      <p:grpSp>
        <p:nvGrpSpPr>
          <p:cNvPr id="3" name="Group 19"/>
          <p:cNvGrpSpPr/>
          <p:nvPr/>
        </p:nvGrpSpPr>
        <p:grpSpPr>
          <a:xfrm>
            <a:off x="631738" y="1016172"/>
            <a:ext cx="7857931" cy="1862048"/>
            <a:chOff x="676469" y="5410199"/>
            <a:chExt cx="7857931" cy="2376954"/>
          </a:xfrm>
        </p:grpSpPr>
        <p:sp>
          <p:nvSpPr>
            <p:cNvPr id="35" name="Oval 34"/>
            <p:cNvSpPr/>
            <p:nvPr/>
          </p:nvSpPr>
          <p:spPr>
            <a:xfrm>
              <a:off x="676469" y="5669371"/>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xt Box 9"/>
            <p:cNvSpPr txBox="1">
              <a:spLocks noChangeArrowheads="1"/>
            </p:cNvSpPr>
            <p:nvPr/>
          </p:nvSpPr>
          <p:spPr bwMode="auto">
            <a:xfrm>
              <a:off x="914400" y="5410199"/>
              <a:ext cx="7620000" cy="2376954"/>
            </a:xfrm>
            <a:prstGeom prst="rect">
              <a:avLst/>
            </a:prstGeom>
            <a:noFill/>
            <a:ln w="9525">
              <a:noFill/>
              <a:miter lim="800000"/>
              <a:headEnd/>
              <a:tailEnd/>
            </a:ln>
            <a:effectLst/>
          </p:spPr>
          <p:txBody>
            <a:bodyPr wrap="square">
              <a:spAutoFit/>
            </a:bodyPr>
            <a:lstStyle/>
            <a:p>
              <a:pPr>
                <a:spcBef>
                  <a:spcPct val="50000"/>
                </a:spcBef>
                <a:defRPr/>
              </a:pPr>
              <a:r>
                <a:rPr lang="en-US" altLang="zh-CN" sz="2400" dirty="0">
                  <a:solidFill>
                    <a:srgbClr val="0033CC"/>
                  </a:solidFill>
                  <a:latin typeface="Arial" pitchFamily="34" charset="0"/>
                  <a:cs typeface="Arial" pitchFamily="34" charset="0"/>
                </a:rPr>
                <a:t>Survey Vehicle</a:t>
              </a:r>
            </a:p>
            <a:p>
              <a:pPr>
                <a:spcBef>
                  <a:spcPct val="50000"/>
                </a:spcBef>
                <a:defRPr/>
              </a:pPr>
              <a:r>
                <a:rPr lang="en-US" altLang="zh-CN" dirty="0">
                  <a:latin typeface="Arial" pitchFamily="34" charset="0"/>
                  <a:cs typeface="Arial" pitchFamily="34" charset="0"/>
                </a:rPr>
                <a:t>Survey vehicle equipped with a GPS receiver and other sensors such as the LiDAR, laser scanner and accelerator</a:t>
              </a:r>
            </a:p>
            <a:p>
              <a:pPr marL="342900" indent="-342900">
                <a:spcBef>
                  <a:spcPts val="600"/>
                </a:spcBef>
                <a:buFont typeface="Wingdings" panose="05000000000000000000" pitchFamily="2" charset="2"/>
                <a:buChar char="§"/>
                <a:defRPr/>
              </a:pPr>
              <a:r>
                <a:rPr lang="en-US" altLang="zh-CN" dirty="0">
                  <a:latin typeface="Arial" pitchFamily="34" charset="0"/>
                  <a:cs typeface="Arial" pitchFamily="34" charset="0"/>
                </a:rPr>
                <a:t>High cost </a:t>
              </a:r>
            </a:p>
            <a:p>
              <a:pPr marL="342900" indent="-342900">
                <a:spcBef>
                  <a:spcPts val="600"/>
                </a:spcBef>
                <a:buFont typeface="Wingdings" panose="05000000000000000000" pitchFamily="2" charset="2"/>
                <a:buChar char="§"/>
                <a:defRPr/>
              </a:pPr>
              <a:r>
                <a:rPr lang="en-US" altLang="zh-CN" dirty="0">
                  <a:latin typeface="Arial" pitchFamily="34" charset="0"/>
                  <a:cs typeface="Arial" pitchFamily="34" charset="0"/>
                </a:rPr>
                <a:t>Tedious device/equipment instructions</a:t>
              </a:r>
            </a:p>
          </p:txBody>
        </p:sp>
      </p:grpSp>
      <p:grpSp>
        <p:nvGrpSpPr>
          <p:cNvPr id="27" name="Group 19"/>
          <p:cNvGrpSpPr/>
          <p:nvPr/>
        </p:nvGrpSpPr>
        <p:grpSpPr>
          <a:xfrm>
            <a:off x="631738" y="2895600"/>
            <a:ext cx="7857931" cy="1938992"/>
            <a:chOff x="676469" y="5410199"/>
            <a:chExt cx="7857931" cy="2475174"/>
          </a:xfrm>
        </p:grpSpPr>
        <p:sp>
          <p:nvSpPr>
            <p:cNvPr id="29" name="Oval 28"/>
            <p:cNvSpPr/>
            <p:nvPr/>
          </p:nvSpPr>
          <p:spPr>
            <a:xfrm>
              <a:off x="676469" y="5639099"/>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 Box 9"/>
            <p:cNvSpPr txBox="1">
              <a:spLocks noChangeArrowheads="1"/>
            </p:cNvSpPr>
            <p:nvPr/>
          </p:nvSpPr>
          <p:spPr bwMode="auto">
            <a:xfrm>
              <a:off x="914400" y="5410199"/>
              <a:ext cx="7620000" cy="2475174"/>
            </a:xfrm>
            <a:prstGeom prst="rect">
              <a:avLst/>
            </a:prstGeom>
            <a:noFill/>
            <a:ln w="9525">
              <a:noFill/>
              <a:miter lim="800000"/>
              <a:headEnd/>
              <a:tailEnd/>
            </a:ln>
            <a:effectLst/>
          </p:spPr>
          <p:txBody>
            <a:bodyPr wrap="square">
              <a:spAutoFit/>
            </a:bodyPr>
            <a:lstStyle/>
            <a:p>
              <a:pPr>
                <a:spcBef>
                  <a:spcPct val="50000"/>
                </a:spcBef>
                <a:defRPr/>
              </a:pPr>
              <a:r>
                <a:rPr lang="en-US" altLang="zh-CN" sz="2400" dirty="0">
                  <a:solidFill>
                    <a:srgbClr val="0033CC"/>
                  </a:solidFill>
                  <a:latin typeface="Arial" pitchFamily="34" charset="0"/>
                  <a:cs typeface="Arial" pitchFamily="34" charset="0"/>
                </a:rPr>
                <a:t> Image Processing</a:t>
              </a:r>
            </a:p>
            <a:p>
              <a:pPr>
                <a:spcBef>
                  <a:spcPct val="50000"/>
                </a:spcBef>
                <a:defRPr/>
              </a:pPr>
              <a:r>
                <a:rPr lang="en-US" altLang="zh-CN" dirty="0">
                  <a:latin typeface="Arial" pitchFamily="34" charset="0"/>
                  <a:cs typeface="Arial" pitchFamily="34" charset="0"/>
                </a:rPr>
                <a:t>High-resolution satellite imagery (</a:t>
              </a:r>
              <a:r>
                <a:rPr lang="en-US" altLang="zh-CN" dirty="0">
                  <a:solidFill>
                    <a:srgbClr val="FF0000"/>
                  </a:solidFill>
                  <a:latin typeface="Arial" pitchFamily="34" charset="0"/>
                  <a:cs typeface="Arial" pitchFamily="34" charset="0"/>
                </a:rPr>
                <a:t>1 m</a:t>
              </a:r>
              <a:r>
                <a:rPr lang="en-US" altLang="zh-CN" dirty="0">
                  <a:latin typeface="Arial" pitchFamily="34" charset="0"/>
                  <a:cs typeface="Arial" pitchFamily="34" charset="0"/>
                </a:rPr>
                <a:t>)</a:t>
              </a:r>
            </a:p>
            <a:p>
              <a:pPr marL="342900" indent="-342900">
                <a:spcBef>
                  <a:spcPts val="600"/>
                </a:spcBef>
                <a:buFont typeface="Wingdings" panose="05000000000000000000" pitchFamily="2" charset="2"/>
                <a:buChar char="§"/>
                <a:defRPr/>
              </a:pPr>
              <a:r>
                <a:rPr lang="en-US" altLang="zh-CN" dirty="0">
                  <a:latin typeface="Arial" pitchFamily="34" charset="0"/>
                  <a:cs typeface="Arial" pitchFamily="34" charset="0"/>
                </a:rPr>
                <a:t>Accuracy greatly relies on image resolution </a:t>
              </a:r>
            </a:p>
            <a:p>
              <a:pPr marL="342900" indent="-342900">
                <a:spcBef>
                  <a:spcPts val="600"/>
                </a:spcBef>
                <a:buFont typeface="Wingdings" panose="05000000000000000000" pitchFamily="2" charset="2"/>
                <a:buChar char="§"/>
                <a:defRPr/>
              </a:pPr>
              <a:r>
                <a:rPr lang="en-US" altLang="zh-CN" dirty="0">
                  <a:latin typeface="Arial" pitchFamily="34" charset="0"/>
                  <a:cs typeface="Arial" pitchFamily="34" charset="0"/>
                </a:rPr>
                <a:t>Requiring processing of a large number of high-resolution images</a:t>
              </a:r>
            </a:p>
            <a:p>
              <a:pPr marL="342900" indent="-342900">
                <a:spcBef>
                  <a:spcPts val="600"/>
                </a:spcBef>
                <a:buFont typeface="Wingdings" panose="05000000000000000000" pitchFamily="2" charset="2"/>
                <a:buChar char="§"/>
                <a:defRPr/>
              </a:pPr>
              <a:r>
                <a:rPr lang="en-US" altLang="zh-CN" dirty="0">
                  <a:latin typeface="Arial" pitchFamily="34" charset="0"/>
                  <a:cs typeface="Arial" pitchFamily="34" charset="0"/>
                </a:rPr>
                <a:t>Cannot collect </a:t>
              </a:r>
              <a:r>
                <a:rPr lang="en-US" altLang="zh-CN" dirty="0" err="1">
                  <a:latin typeface="Arial" pitchFamily="34" charset="0"/>
                  <a:cs typeface="Arial" pitchFamily="34" charset="0"/>
                </a:rPr>
                <a:t>superelevation</a:t>
              </a:r>
              <a:r>
                <a:rPr lang="en-US" altLang="zh-CN" dirty="0">
                  <a:latin typeface="Arial" pitchFamily="34" charset="0"/>
                  <a:cs typeface="Arial" pitchFamily="34" charset="0"/>
                </a:rPr>
                <a:t> data</a:t>
              </a:r>
            </a:p>
          </p:txBody>
        </p:sp>
      </p:grp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sp>
        <p:nvSpPr>
          <p:cNvPr id="12" name="Text Box 9"/>
          <p:cNvSpPr txBox="1">
            <a:spLocks noChangeArrowheads="1"/>
          </p:cNvSpPr>
          <p:nvPr/>
        </p:nvSpPr>
        <p:spPr bwMode="auto">
          <a:xfrm>
            <a:off x="869669" y="4842808"/>
            <a:ext cx="8167963" cy="1938992"/>
          </a:xfrm>
          <a:prstGeom prst="rect">
            <a:avLst/>
          </a:prstGeom>
          <a:noFill/>
          <a:ln w="9525">
            <a:noFill/>
            <a:miter lim="800000"/>
            <a:headEnd/>
            <a:tailEnd/>
          </a:ln>
          <a:effectLst/>
        </p:spPr>
        <p:txBody>
          <a:bodyPr wrap="square">
            <a:spAutoFit/>
          </a:bodyPr>
          <a:lstStyle/>
          <a:p>
            <a:pPr>
              <a:spcBef>
                <a:spcPct val="50000"/>
              </a:spcBef>
              <a:defRPr/>
            </a:pPr>
            <a:r>
              <a:rPr lang="en-US" altLang="zh-CN" sz="2400" dirty="0">
                <a:solidFill>
                  <a:srgbClr val="0033CC"/>
                </a:solidFill>
                <a:latin typeface="Arial" pitchFamily="34" charset="0"/>
                <a:cs typeface="Arial" pitchFamily="34" charset="0"/>
              </a:rPr>
              <a:t> GIS-based tools:</a:t>
            </a:r>
          </a:p>
          <a:p>
            <a:pPr>
              <a:spcBef>
                <a:spcPct val="50000"/>
              </a:spcBef>
              <a:defRPr/>
            </a:pPr>
            <a:r>
              <a:rPr lang="en-US" altLang="zh-CN" dirty="0">
                <a:latin typeface="Arial" pitchFamily="34" charset="0"/>
                <a:cs typeface="Arial" pitchFamily="34" charset="0"/>
              </a:rPr>
              <a:t>Curve Calculator (ESRI); Curvature Extension (FDOT); Curve Finder (NHDOT)</a:t>
            </a:r>
          </a:p>
          <a:p>
            <a:pPr marL="342900" indent="-342900">
              <a:spcBef>
                <a:spcPts val="600"/>
              </a:spcBef>
              <a:buFont typeface="Wingdings" panose="05000000000000000000" pitchFamily="2" charset="2"/>
              <a:buChar char="§"/>
              <a:defRPr/>
            </a:pPr>
            <a:r>
              <a:rPr lang="en-US" altLang="zh-CN" dirty="0">
                <a:latin typeface="Arial" pitchFamily="34" charset="0"/>
                <a:cs typeface="Arial" pitchFamily="34" charset="0"/>
              </a:rPr>
              <a:t>Rely on high-quality GIS data</a:t>
            </a:r>
          </a:p>
          <a:p>
            <a:pPr marL="342900" indent="-342900">
              <a:spcBef>
                <a:spcPts val="600"/>
              </a:spcBef>
              <a:buFont typeface="Wingdings" panose="05000000000000000000" pitchFamily="2" charset="2"/>
              <a:buChar char="§"/>
              <a:defRPr/>
            </a:pPr>
            <a:r>
              <a:rPr lang="en-US" altLang="zh-CN" dirty="0">
                <a:latin typeface="Arial" pitchFamily="34" charset="0"/>
                <a:cs typeface="Arial" pitchFamily="34" charset="0"/>
              </a:rPr>
              <a:t>The inconsistency of roadway alignment</a:t>
            </a:r>
          </a:p>
          <a:p>
            <a:pPr marL="342900" indent="-342900">
              <a:spcBef>
                <a:spcPts val="600"/>
              </a:spcBef>
              <a:buFont typeface="Wingdings" panose="05000000000000000000" pitchFamily="2" charset="2"/>
              <a:buChar char="§"/>
              <a:defRPr/>
            </a:pPr>
            <a:r>
              <a:rPr lang="en-US" altLang="zh-CN" dirty="0">
                <a:latin typeface="Arial" pitchFamily="34" charset="0"/>
                <a:cs typeface="Arial" pitchFamily="34" charset="0"/>
              </a:rPr>
              <a:t>Cannot collect </a:t>
            </a:r>
            <a:r>
              <a:rPr lang="en-US" altLang="zh-CN" dirty="0" err="1">
                <a:latin typeface="Arial" pitchFamily="34" charset="0"/>
                <a:cs typeface="Arial" pitchFamily="34" charset="0"/>
              </a:rPr>
              <a:t>superelevation</a:t>
            </a:r>
            <a:r>
              <a:rPr lang="en-US" altLang="zh-CN" dirty="0">
                <a:latin typeface="Arial" pitchFamily="34" charset="0"/>
                <a:cs typeface="Arial" pitchFamily="34" charset="0"/>
              </a:rPr>
              <a:t> data</a:t>
            </a:r>
          </a:p>
        </p:txBody>
      </p:sp>
      <p:sp>
        <p:nvSpPr>
          <p:cNvPr id="13" name="Oval 12"/>
          <p:cNvSpPr/>
          <p:nvPr/>
        </p:nvSpPr>
        <p:spPr>
          <a:xfrm>
            <a:off x="631738" y="5029200"/>
            <a:ext cx="92075" cy="72129"/>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Related works (cont.)</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grpSp>
        <p:nvGrpSpPr>
          <p:cNvPr id="11" name="Group 19"/>
          <p:cNvGrpSpPr/>
          <p:nvPr/>
        </p:nvGrpSpPr>
        <p:grpSpPr>
          <a:xfrm>
            <a:off x="784138" y="3407005"/>
            <a:ext cx="7857931" cy="2262158"/>
            <a:chOff x="676469" y="5410199"/>
            <a:chExt cx="7857931" cy="2887706"/>
          </a:xfrm>
        </p:grpSpPr>
        <p:sp>
          <p:nvSpPr>
            <p:cNvPr id="13" name="Oval 12"/>
            <p:cNvSpPr/>
            <p:nvPr/>
          </p:nvSpPr>
          <p:spPr>
            <a:xfrm>
              <a:off x="676469" y="5595398"/>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9"/>
            <p:cNvSpPr txBox="1">
              <a:spLocks noChangeArrowheads="1"/>
            </p:cNvSpPr>
            <p:nvPr/>
          </p:nvSpPr>
          <p:spPr bwMode="auto">
            <a:xfrm>
              <a:off x="914400" y="5410199"/>
              <a:ext cx="7620000" cy="2887706"/>
            </a:xfrm>
            <a:prstGeom prst="rect">
              <a:avLst/>
            </a:prstGeom>
            <a:noFill/>
            <a:ln w="9525">
              <a:noFill/>
              <a:miter lim="800000"/>
              <a:headEnd/>
              <a:tailEnd/>
            </a:ln>
            <a:effectLst/>
          </p:spPr>
          <p:txBody>
            <a:bodyPr wrap="square">
              <a:spAutoFit/>
            </a:bodyPr>
            <a:lstStyle/>
            <a:p>
              <a:pPr>
                <a:spcBef>
                  <a:spcPct val="50000"/>
                </a:spcBef>
                <a:defRPr/>
              </a:pPr>
              <a:r>
                <a:rPr lang="en-US" altLang="zh-CN" sz="2400" dirty="0">
                  <a:solidFill>
                    <a:srgbClr val="0033CC"/>
                  </a:solidFill>
                  <a:latin typeface="Arial" pitchFamily="34" charset="0"/>
                  <a:cs typeface="Arial" pitchFamily="34" charset="0"/>
                </a:rPr>
                <a:t>Smartphone Applications for ITS</a:t>
              </a:r>
            </a:p>
            <a:p>
              <a:pPr>
                <a:spcBef>
                  <a:spcPct val="50000"/>
                </a:spcBef>
                <a:defRPr/>
              </a:pPr>
              <a:r>
                <a:rPr lang="en-US" altLang="zh-CN" dirty="0">
                  <a:latin typeface="Arial" pitchFamily="34" charset="0"/>
                  <a:cs typeface="Arial" pitchFamily="34" charset="0"/>
                </a:rPr>
                <a:t>Smartphones are attracting more and more attention from transportation researchers and wireless service providers due to the traffic and travel information they can provide.</a:t>
              </a:r>
            </a:p>
            <a:p>
              <a:pPr marL="285750" indent="-285750">
                <a:spcBef>
                  <a:spcPct val="50000"/>
                </a:spcBef>
                <a:buFont typeface="Wingdings" panose="05000000000000000000" pitchFamily="2" charset="2"/>
                <a:buChar char="§"/>
                <a:defRPr/>
              </a:pPr>
              <a:r>
                <a:rPr lang="en-US" altLang="zh-CN" dirty="0">
                  <a:latin typeface="Arial" pitchFamily="34" charset="0"/>
                  <a:cs typeface="Arial" pitchFamily="34" charset="0"/>
                </a:rPr>
                <a:t>Positioning capturing or vehicle tracking</a:t>
              </a:r>
            </a:p>
            <a:p>
              <a:pPr marL="285750" indent="-285750">
                <a:spcBef>
                  <a:spcPct val="50000"/>
                </a:spcBef>
                <a:buFont typeface="Wingdings" panose="05000000000000000000" pitchFamily="2" charset="2"/>
                <a:buChar char="§"/>
                <a:defRPr/>
              </a:pPr>
              <a:r>
                <a:rPr lang="en-US" altLang="zh-CN" dirty="0">
                  <a:latin typeface="Arial" pitchFamily="34" charset="0"/>
                  <a:cs typeface="Arial" pitchFamily="34" charset="0"/>
                </a:rPr>
                <a:t>Measure potholes or pavement roughness  </a:t>
              </a:r>
            </a:p>
          </p:txBody>
        </p:sp>
      </p:grpSp>
      <p:grpSp>
        <p:nvGrpSpPr>
          <p:cNvPr id="15" name="Group 19"/>
          <p:cNvGrpSpPr/>
          <p:nvPr/>
        </p:nvGrpSpPr>
        <p:grpSpPr>
          <a:xfrm>
            <a:off x="784138" y="1168571"/>
            <a:ext cx="7857931" cy="1985159"/>
            <a:chOff x="676469" y="5410199"/>
            <a:chExt cx="7857931" cy="2534109"/>
          </a:xfrm>
        </p:grpSpPr>
        <p:sp>
          <p:nvSpPr>
            <p:cNvPr id="17" name="Oval 16"/>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Text Box 9"/>
            <p:cNvSpPr txBox="1">
              <a:spLocks noChangeArrowheads="1"/>
            </p:cNvSpPr>
            <p:nvPr/>
          </p:nvSpPr>
          <p:spPr bwMode="auto">
            <a:xfrm>
              <a:off x="914400" y="5410199"/>
              <a:ext cx="7620000" cy="2534109"/>
            </a:xfrm>
            <a:prstGeom prst="rect">
              <a:avLst/>
            </a:prstGeom>
            <a:noFill/>
            <a:ln w="9525">
              <a:noFill/>
              <a:miter lim="800000"/>
              <a:headEnd/>
              <a:tailEnd/>
            </a:ln>
            <a:effectLst/>
          </p:spPr>
          <p:txBody>
            <a:bodyPr wrap="square">
              <a:spAutoFit/>
            </a:bodyPr>
            <a:lstStyle/>
            <a:p>
              <a:pPr>
                <a:spcBef>
                  <a:spcPct val="50000"/>
                </a:spcBef>
                <a:defRPr/>
              </a:pPr>
              <a:r>
                <a:rPr lang="en-US" altLang="zh-CN" sz="2400" dirty="0">
                  <a:solidFill>
                    <a:srgbClr val="0033CC"/>
                  </a:solidFill>
                  <a:latin typeface="Arial" pitchFamily="34" charset="0"/>
                  <a:cs typeface="Arial" pitchFamily="34" charset="0"/>
                </a:rPr>
                <a:t>Vehicle-to-infrastructure Communication</a:t>
              </a:r>
            </a:p>
            <a:p>
              <a:pPr>
                <a:spcBef>
                  <a:spcPct val="50000"/>
                </a:spcBef>
                <a:defRPr/>
              </a:pPr>
              <a:r>
                <a:rPr lang="en-US" altLang="zh-CN" dirty="0">
                  <a:latin typeface="Arial" pitchFamily="34" charset="0"/>
                  <a:cs typeface="Arial" pitchFamily="34" charset="0"/>
                </a:rPr>
                <a:t>The goals of improving safety, comfort, and efficiency of roadway systems motivate further development of wireless communications in ITS</a:t>
              </a:r>
            </a:p>
            <a:p>
              <a:pPr marL="285750" indent="-285750">
                <a:spcBef>
                  <a:spcPct val="50000"/>
                </a:spcBef>
                <a:buFont typeface="Wingdings" panose="05000000000000000000" pitchFamily="2" charset="2"/>
                <a:buChar char="§"/>
                <a:defRPr/>
              </a:pPr>
              <a:r>
                <a:rPr lang="en-US" altLang="zh-CN" dirty="0">
                  <a:latin typeface="Arial" pitchFamily="34" charset="0"/>
                  <a:cs typeface="Arial" pitchFamily="34" charset="0"/>
                </a:rPr>
                <a:t>Collision warning systems (CWS)  </a:t>
              </a:r>
            </a:p>
            <a:p>
              <a:pPr marL="285750" indent="-285750">
                <a:spcBef>
                  <a:spcPct val="50000"/>
                </a:spcBef>
                <a:buFont typeface="Wingdings" panose="05000000000000000000" pitchFamily="2" charset="2"/>
                <a:buChar char="§"/>
                <a:defRPr/>
              </a:pPr>
              <a:r>
                <a:rPr lang="en-US" altLang="zh-CN" dirty="0">
                  <a:latin typeface="Arial" pitchFamily="34" charset="0"/>
                  <a:cs typeface="Arial" pitchFamily="34" charset="0"/>
                </a:rPr>
                <a:t>Lane-keeping assistance systems (LKAS)</a:t>
              </a:r>
            </a:p>
          </p:txBody>
        </p:sp>
      </p:grpSp>
    </p:spTree>
    <p:extLst>
      <p:ext uri="{BB962C8B-B14F-4D97-AF65-F5344CB8AC3E}">
        <p14:creationId xmlns:p14="http://schemas.microsoft.com/office/powerpoint/2010/main" val="192507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System Architecture and Design</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grpSp>
        <p:nvGrpSpPr>
          <p:cNvPr id="13" name="Group 19"/>
          <p:cNvGrpSpPr/>
          <p:nvPr/>
        </p:nvGrpSpPr>
        <p:grpSpPr>
          <a:xfrm>
            <a:off x="524069" y="1066800"/>
            <a:ext cx="7857931" cy="461665"/>
            <a:chOff x="676469" y="5410199"/>
            <a:chExt cx="7857931" cy="589328"/>
          </a:xfrm>
        </p:grpSpPr>
        <p:sp>
          <p:nvSpPr>
            <p:cNvPr id="14" name="Oval 13"/>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C-Finder</a:t>
              </a:r>
            </a:p>
          </p:txBody>
        </p:sp>
      </p:grpSp>
      <p:sp>
        <p:nvSpPr>
          <p:cNvPr id="2" name="TextBox 1"/>
          <p:cNvSpPr txBox="1"/>
          <p:nvPr/>
        </p:nvSpPr>
        <p:spPr>
          <a:xfrm>
            <a:off x="152400" y="4973867"/>
            <a:ext cx="8839200" cy="1569660"/>
          </a:xfrm>
          <a:prstGeom prst="rect">
            <a:avLst/>
          </a:prstGeom>
          <a:noFill/>
        </p:spPr>
        <p:txBody>
          <a:bodyPr wrap="square" rtlCol="0">
            <a:spAutoFit/>
          </a:bodyPr>
          <a:lstStyle/>
          <a:p>
            <a:r>
              <a:rPr lang="en-US" altLang="zh-CN" sz="1600" dirty="0">
                <a:solidFill>
                  <a:srgbClr val="0033CC"/>
                </a:solidFill>
                <a:latin typeface="Arial" panose="020B0604020202020204" pitchFamily="34" charset="0"/>
                <a:cs typeface="Arial" panose="020B0604020202020204" pitchFamily="34" charset="0"/>
              </a:rPr>
              <a:t>Data Collection</a:t>
            </a:r>
            <a:r>
              <a:rPr lang="en-US" altLang="zh-CN" sz="1600" dirty="0">
                <a:latin typeface="Arial" panose="020B0604020202020204" pitchFamily="34" charset="0"/>
                <a:cs typeface="Arial" panose="020B0604020202020204" pitchFamily="34" charset="0"/>
              </a:rPr>
              <a:t>: takes real time sensor data including the GPS, accelerometer and gyroscope readings from a smartphone .</a:t>
            </a:r>
          </a:p>
          <a:p>
            <a:r>
              <a:rPr lang="en-US" altLang="zh-CN" sz="1600" dirty="0">
                <a:solidFill>
                  <a:srgbClr val="0033CC"/>
                </a:solidFill>
                <a:latin typeface="Arial" panose="020B0604020202020204" pitchFamily="34" charset="0"/>
                <a:cs typeface="Arial" panose="020B0604020202020204" pitchFamily="34" charset="0"/>
              </a:rPr>
              <a:t>Data Correction</a:t>
            </a:r>
            <a:r>
              <a:rPr lang="en-US" altLang="zh-CN" sz="1600" b="1"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reduces noise in the collected data and detects the curved roadway segments based on smoothed data</a:t>
            </a:r>
          </a:p>
          <a:p>
            <a:r>
              <a:rPr lang="en-US" sz="1600" dirty="0">
                <a:solidFill>
                  <a:srgbClr val="0033CC"/>
                </a:solidFill>
                <a:latin typeface="Arial" panose="020B0604020202020204" pitchFamily="34" charset="0"/>
                <a:cs typeface="Arial" panose="020B0604020202020204" pitchFamily="34" charset="0"/>
              </a:rPr>
              <a:t>Curve Identification</a:t>
            </a:r>
            <a:r>
              <a:rPr lang="en-US" sz="1600" dirty="0"/>
              <a:t>: </a:t>
            </a:r>
            <a:r>
              <a:rPr lang="en-US" sz="1600" dirty="0">
                <a:latin typeface="Arial" panose="020B0604020202020204" pitchFamily="34" charset="0"/>
                <a:cs typeface="Arial" panose="020B0604020202020204" pitchFamily="34" charset="0"/>
              </a:rPr>
              <a:t>implements a machine learning algorithm to identify the horizontal curves</a:t>
            </a:r>
            <a:r>
              <a:rPr lang="en-US" sz="1600" dirty="0"/>
              <a:t>. </a:t>
            </a:r>
          </a:p>
          <a:p>
            <a:r>
              <a:rPr lang="en-US" sz="1600" dirty="0">
                <a:solidFill>
                  <a:srgbClr val="0033CC"/>
                </a:solidFill>
                <a:latin typeface="Arial" panose="020B0604020202020204" pitchFamily="34" charset="0"/>
                <a:cs typeface="Arial" panose="020B0604020202020204" pitchFamily="34" charset="0"/>
              </a:rPr>
              <a:t>Curve Calculation</a:t>
            </a:r>
            <a:r>
              <a:rPr lang="en-US" sz="1600" b="1" dirty="0"/>
              <a:t>:</a:t>
            </a:r>
            <a:r>
              <a:rPr lang="en-US" sz="1600" dirty="0"/>
              <a:t> </a:t>
            </a:r>
            <a:r>
              <a:rPr lang="en-US" sz="1600" dirty="0">
                <a:latin typeface="Arial" panose="020B0604020202020204" pitchFamily="34" charset="0"/>
                <a:cs typeface="Arial" panose="020B0604020202020204" pitchFamily="34" charset="0"/>
              </a:rPr>
              <a:t>measures the radius and </a:t>
            </a:r>
            <a:r>
              <a:rPr lang="en-US" sz="1600" dirty="0" err="1">
                <a:latin typeface="Arial" panose="020B0604020202020204" pitchFamily="34" charset="0"/>
                <a:cs typeface="Arial" panose="020B0604020202020204" pitchFamily="34" charset="0"/>
              </a:rPr>
              <a:t>superelevation</a:t>
            </a:r>
            <a:r>
              <a:rPr lang="en-US" sz="1600" dirty="0">
                <a:latin typeface="Arial" panose="020B0604020202020204" pitchFamily="34" charset="0"/>
                <a:cs typeface="Arial" panose="020B0604020202020204" pitchFamily="34" charset="0"/>
              </a:rPr>
              <a:t> of  a curve</a:t>
            </a:r>
          </a:p>
        </p:txBody>
      </p:sp>
      <p:pic>
        <p:nvPicPr>
          <p:cNvPr id="22" name="Picture 21"/>
          <p:cNvPicPr/>
          <p:nvPr/>
        </p:nvPicPr>
        <p:blipFill>
          <a:blip r:embed="rId3">
            <a:extLst>
              <a:ext uri="{28A0092B-C50C-407E-A947-70E740481C1C}">
                <a14:useLocalDpi xmlns:a14="http://schemas.microsoft.com/office/drawing/2010/main" val="0"/>
              </a:ext>
            </a:extLst>
          </a:blip>
          <a:stretch>
            <a:fillRect/>
          </a:stretch>
        </p:blipFill>
        <p:spPr>
          <a:xfrm>
            <a:off x="6324600" y="1055282"/>
            <a:ext cx="2590800" cy="1241601"/>
          </a:xfrm>
          <a:prstGeom prst="rect">
            <a:avLst/>
          </a:prstGeom>
        </p:spPr>
      </p:pic>
      <p:pic>
        <p:nvPicPr>
          <p:cNvPr id="23" name="Picture 22"/>
          <p:cNvPicPr/>
          <p:nvPr/>
        </p:nvPicPr>
        <p:blipFill>
          <a:blip r:embed="rId4">
            <a:extLst>
              <a:ext uri="{28A0092B-C50C-407E-A947-70E740481C1C}">
                <a14:useLocalDpi xmlns:a14="http://schemas.microsoft.com/office/drawing/2010/main" val="0"/>
              </a:ext>
            </a:extLst>
          </a:blip>
          <a:stretch>
            <a:fillRect/>
          </a:stretch>
        </p:blipFill>
        <p:spPr>
          <a:xfrm>
            <a:off x="819244" y="2094350"/>
            <a:ext cx="5962556" cy="2325249"/>
          </a:xfrm>
          <a:prstGeom prst="rect">
            <a:avLst/>
          </a:prstGeom>
        </p:spPr>
      </p:pic>
    </p:spTree>
    <p:extLst>
      <p:ext uri="{BB962C8B-B14F-4D97-AF65-F5344CB8AC3E}">
        <p14:creationId xmlns:p14="http://schemas.microsoft.com/office/powerpoint/2010/main" val="145023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System Architecture and Design (cont.)</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grpSp>
        <p:nvGrpSpPr>
          <p:cNvPr id="13" name="Group 19"/>
          <p:cNvGrpSpPr/>
          <p:nvPr/>
        </p:nvGrpSpPr>
        <p:grpSpPr>
          <a:xfrm>
            <a:off x="524069" y="1143000"/>
            <a:ext cx="7857931" cy="461665"/>
            <a:chOff x="676469" y="5410199"/>
            <a:chExt cx="7857931" cy="589328"/>
          </a:xfrm>
        </p:grpSpPr>
        <p:sp>
          <p:nvSpPr>
            <p:cNvPr id="14" name="Oval 13"/>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C-Alert</a:t>
              </a:r>
            </a:p>
          </p:txBody>
        </p:sp>
      </p:grpSp>
      <p:sp>
        <p:nvSpPr>
          <p:cNvPr id="2" name="TextBox 1"/>
          <p:cNvSpPr txBox="1"/>
          <p:nvPr/>
        </p:nvSpPr>
        <p:spPr>
          <a:xfrm>
            <a:off x="340641" y="4478073"/>
            <a:ext cx="8024326" cy="1785104"/>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C-Alert tracks driver position, computes arrival time at an imminent hazardous location, and sends alerts through HUD.</a:t>
            </a:r>
          </a:p>
          <a:p>
            <a:pPr marL="285750" lvl="0" indent="-285750">
              <a:buFont typeface="Arial" panose="020B0604020202020204" pitchFamily="34" charset="0"/>
              <a:buChar char="•"/>
            </a:pPr>
            <a:r>
              <a:rPr lang="en-US" sz="2000" dirty="0">
                <a:solidFill>
                  <a:srgbClr val="0033CC"/>
                </a:solidFill>
                <a:latin typeface="Arial" panose="020B0604020202020204" pitchFamily="34" charset="0"/>
                <a:cs typeface="Arial" panose="020B0604020202020204" pitchFamily="34" charset="0"/>
              </a:rPr>
              <a:t>Smartphone Module</a:t>
            </a:r>
          </a:p>
          <a:p>
            <a:pPr lvl="0"/>
            <a:r>
              <a:rPr lang="en-US" dirty="0">
                <a:latin typeface="Arial" panose="020B0604020202020204" pitchFamily="34" charset="0"/>
                <a:cs typeface="Arial" panose="020B0604020202020204" pitchFamily="34" charset="0"/>
              </a:rPr>
              <a:t>The smartphone is the core of the system because it integrates the GPS, compass, digital map databases, and BLE communication interface</a:t>
            </a:r>
          </a:p>
          <a:p>
            <a:endParaRPr lang="en-US" dirty="0"/>
          </a:p>
        </p:txBody>
      </p:sp>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stretch>
            <a:fillRect/>
          </a:stretch>
        </p:blipFill>
        <p:spPr>
          <a:xfrm>
            <a:off x="3867781" y="1138772"/>
            <a:ext cx="5047619" cy="3438095"/>
          </a:xfrm>
          <a:prstGeom prst="rect">
            <a:avLst/>
          </a:prstGeom>
        </p:spPr>
      </p:pic>
      <p:pic>
        <p:nvPicPr>
          <p:cNvPr id="7" name="Picture 6"/>
          <p:cNvPicPr>
            <a:picLocks noChangeAspect="1"/>
          </p:cNvPicPr>
          <p:nvPr/>
        </p:nvPicPr>
        <p:blipFill>
          <a:blip r:embed="rId4"/>
          <a:stretch>
            <a:fillRect/>
          </a:stretch>
        </p:blipFill>
        <p:spPr>
          <a:xfrm>
            <a:off x="76200" y="2119670"/>
            <a:ext cx="3413148" cy="1780063"/>
          </a:xfrm>
          <a:prstGeom prst="rect">
            <a:avLst/>
          </a:prstGeom>
        </p:spPr>
      </p:pic>
    </p:spTree>
    <p:extLst>
      <p:ext uri="{BB962C8B-B14F-4D97-AF65-F5344CB8AC3E}">
        <p14:creationId xmlns:p14="http://schemas.microsoft.com/office/powerpoint/2010/main" val="24420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System Architecture and Design (cont.)</a:t>
            </a:r>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998468811"/>
              </p:ext>
            </p:extLst>
          </p:nvPr>
        </p:nvGraphicFramePr>
        <p:xfrm>
          <a:off x="4206142" y="929640"/>
          <a:ext cx="4679010" cy="2563106"/>
        </p:xfrm>
        <a:graphic>
          <a:graphicData uri="http://schemas.openxmlformats.org/presentationml/2006/ole">
            <mc:AlternateContent xmlns:mc="http://schemas.openxmlformats.org/markup-compatibility/2006">
              <mc:Choice xmlns:v="urn:schemas-microsoft-com:vml" Requires="v">
                <p:oleObj spid="_x0000_s3144" name="Visio" r:id="rId4" imgW="15135234" imgH="7591273" progId="Visio.Drawing.11">
                  <p:embed/>
                </p:oleObj>
              </mc:Choice>
              <mc:Fallback>
                <p:oleObj name="Visio" r:id="rId4" imgW="15135234" imgH="7591273"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142" y="929640"/>
                        <a:ext cx="4679010" cy="2563106"/>
                      </a:xfrm>
                      <a:prstGeom prst="rect">
                        <a:avLst/>
                      </a:prstGeom>
                      <a:noFill/>
                    </p:spPr>
                  </p:pic>
                </p:oleObj>
              </mc:Fallback>
            </mc:AlternateContent>
          </a:graphicData>
        </a:graphic>
      </p:graphicFrame>
      <p:pic>
        <p:nvPicPr>
          <p:cNvPr id="16" name="Picture 15"/>
          <p:cNvPicPr/>
          <p:nvPr/>
        </p:nvPicPr>
        <p:blipFill>
          <a:blip r:embed="rId6">
            <a:extLst>
              <a:ext uri="{28A0092B-C50C-407E-A947-70E740481C1C}">
                <a14:useLocalDpi xmlns:a14="http://schemas.microsoft.com/office/drawing/2010/main" val="0"/>
              </a:ext>
            </a:extLst>
          </a:blip>
          <a:stretch>
            <a:fillRect/>
          </a:stretch>
        </p:blipFill>
        <p:spPr>
          <a:xfrm>
            <a:off x="762000" y="929640"/>
            <a:ext cx="2819400" cy="2563106"/>
          </a:xfrm>
          <a:prstGeom prst="rect">
            <a:avLst/>
          </a:prstGeom>
        </p:spPr>
      </p:pic>
      <p:sp>
        <p:nvSpPr>
          <p:cNvPr id="4" name="Rectangle 3"/>
          <p:cNvSpPr/>
          <p:nvPr/>
        </p:nvSpPr>
        <p:spPr>
          <a:xfrm>
            <a:off x="457200" y="3706126"/>
            <a:ext cx="8458200" cy="2923877"/>
          </a:xfrm>
          <a:prstGeom prst="rect">
            <a:avLst/>
          </a:prstGeom>
        </p:spPr>
        <p:txBody>
          <a:bodyPr wrap="square">
            <a:spAutoFit/>
          </a:bodyPr>
          <a:lstStyle/>
          <a:p>
            <a:pPr marL="285750" lvl="0" indent="-285750">
              <a:buFont typeface="Arial" panose="020B0604020202020204" pitchFamily="34" charset="0"/>
              <a:buChar char="•"/>
            </a:pPr>
            <a:r>
              <a:rPr lang="en-US" sz="2000" dirty="0">
                <a:solidFill>
                  <a:srgbClr val="0033CC"/>
                </a:solidFill>
                <a:latin typeface="Arial" panose="020B0604020202020204" pitchFamily="34" charset="0"/>
                <a:cs typeface="Arial" panose="020B0604020202020204" pitchFamily="34" charset="0"/>
              </a:rPr>
              <a:t>Wireless Communication Module   </a:t>
            </a:r>
          </a:p>
          <a:p>
            <a:pPr lvl="0"/>
            <a:r>
              <a:rPr lang="en-US" dirty="0">
                <a:latin typeface="Arial" panose="020B0604020202020204" pitchFamily="34" charset="0"/>
                <a:cs typeface="Arial" panose="020B0604020202020204" pitchFamily="34" charset="0"/>
              </a:rPr>
              <a:t>       1) consists of the Arduino and BLE board;</a:t>
            </a:r>
          </a:p>
          <a:p>
            <a:pPr lvl="0"/>
            <a:r>
              <a:rPr lang="en-US" dirty="0">
                <a:latin typeface="Arial" panose="020B0604020202020204" pitchFamily="34" charset="0"/>
                <a:cs typeface="Arial" panose="020B0604020202020204" pitchFamily="34" charset="0"/>
              </a:rPr>
              <a:t>       2) receives data from the BLE and send operations to control whether LED lights are on or off.</a:t>
            </a:r>
          </a:p>
          <a:p>
            <a:pPr lvl="0"/>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0033CC"/>
                </a:solidFill>
                <a:latin typeface="Arial" panose="020B0604020202020204" pitchFamily="34" charset="0"/>
                <a:cs typeface="Arial" panose="020B0604020202020204" pitchFamily="34" charset="0"/>
              </a:rPr>
              <a:t>HUD Module</a:t>
            </a:r>
          </a:p>
          <a:p>
            <a:r>
              <a:rPr lang="en-US" altLang="zh-CN" dirty="0">
                <a:latin typeface="Arial" panose="020B0604020202020204" pitchFamily="34" charset="0"/>
                <a:cs typeface="Arial" panose="020B0604020202020204" pitchFamily="34" charset="0"/>
              </a:rPr>
              <a:t>Once the display command is received by the BLE shield and the Arduino board, a program written for Arduino will control the message by sending electronic signals to the LED matrix.</a:t>
            </a:r>
            <a:endParaRPr lang="en-US"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0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Methodology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grpSp>
        <p:nvGrpSpPr>
          <p:cNvPr id="19" name="Group 19"/>
          <p:cNvGrpSpPr/>
          <p:nvPr/>
        </p:nvGrpSpPr>
        <p:grpSpPr>
          <a:xfrm>
            <a:off x="533400" y="1219200"/>
            <a:ext cx="7857931" cy="461665"/>
            <a:chOff x="676469" y="5410199"/>
            <a:chExt cx="7857931" cy="589328"/>
          </a:xfrm>
        </p:grpSpPr>
        <p:sp>
          <p:nvSpPr>
            <p:cNvPr id="20" name="Oval 19"/>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Butterworth Low-pass Filter</a:t>
              </a:r>
            </a:p>
          </p:txBody>
        </p:sp>
      </p:grpSp>
      <p:pic>
        <p:nvPicPr>
          <p:cNvPr id="23" name="Picture 22"/>
          <p:cNvPicPr/>
          <p:nvPr/>
        </p:nvPicPr>
        <p:blipFill>
          <a:blip r:embed="rId3" cstate="print">
            <a:extLst>
              <a:ext uri="{28A0092B-C50C-407E-A947-70E740481C1C}">
                <a14:useLocalDpi xmlns:a14="http://schemas.microsoft.com/office/drawing/2010/main" val="0"/>
              </a:ext>
            </a:extLst>
          </a:blip>
          <a:stretch>
            <a:fillRect/>
          </a:stretch>
        </p:blipFill>
        <p:spPr>
          <a:xfrm>
            <a:off x="228600" y="1985665"/>
            <a:ext cx="4070462" cy="3401542"/>
          </a:xfrm>
          <a:prstGeom prst="rect">
            <a:avLst/>
          </a:prstGeom>
        </p:spPr>
      </p:pic>
      <p:pic>
        <p:nvPicPr>
          <p:cNvPr id="24" name="Picture 23"/>
          <p:cNvPicPr/>
          <p:nvPr/>
        </p:nvPicPr>
        <p:blipFill>
          <a:blip r:embed="rId4" cstate="print">
            <a:extLst>
              <a:ext uri="{28A0092B-C50C-407E-A947-70E740481C1C}">
                <a14:useLocalDpi xmlns:a14="http://schemas.microsoft.com/office/drawing/2010/main" val="0"/>
              </a:ext>
            </a:extLst>
          </a:blip>
          <a:stretch>
            <a:fillRect/>
          </a:stretch>
        </p:blipFill>
        <p:spPr>
          <a:xfrm>
            <a:off x="4540138" y="1985665"/>
            <a:ext cx="4146662" cy="3364936"/>
          </a:xfrm>
          <a:prstGeom prst="rect">
            <a:avLst/>
          </a:prstGeom>
        </p:spPr>
      </p:pic>
      <p:sp>
        <p:nvSpPr>
          <p:cNvPr id="2" name="TextBox 1"/>
          <p:cNvSpPr txBox="1"/>
          <p:nvPr/>
        </p:nvSpPr>
        <p:spPr>
          <a:xfrm>
            <a:off x="625475" y="1680865"/>
            <a:ext cx="5775325" cy="369332"/>
          </a:xfrm>
          <a:prstGeom prst="rect">
            <a:avLst/>
          </a:prstGeom>
          <a:noFill/>
        </p:spPr>
        <p:txBody>
          <a:bodyPr wrap="square" rtlCol="0">
            <a:spAutoFit/>
          </a:bodyPr>
          <a:lstStyle/>
          <a:p>
            <a:r>
              <a:rPr lang="en-US" dirty="0"/>
              <a:t>   </a:t>
            </a:r>
            <a:r>
              <a:rPr lang="en-US" dirty="0">
                <a:latin typeface="Arial" panose="020B0604020202020204" pitchFamily="34" charset="0"/>
                <a:cs typeface="Arial" panose="020B0604020202020204" pitchFamily="34" charset="0"/>
              </a:rPr>
              <a:t>Reduces noise of </a:t>
            </a:r>
            <a:r>
              <a:rPr lang="en-US" dirty="0">
                <a:solidFill>
                  <a:srgbClr val="FF0000"/>
                </a:solidFill>
                <a:latin typeface="Arial" panose="020B0604020202020204" pitchFamily="34" charset="0"/>
                <a:cs typeface="Arial" panose="020B0604020202020204" pitchFamily="34" charset="0"/>
              </a:rPr>
              <a:t>high frequency </a:t>
            </a:r>
            <a:r>
              <a:rPr lang="en-US" dirty="0">
                <a:latin typeface="Arial" panose="020B0604020202020204" pitchFamily="34" charset="0"/>
                <a:cs typeface="Arial" panose="020B0604020202020204" pitchFamily="34" charset="0"/>
              </a:rPr>
              <a:t>measurements</a:t>
            </a:r>
          </a:p>
        </p:txBody>
      </p:sp>
      <p:sp>
        <p:nvSpPr>
          <p:cNvPr id="3" name="TextBox 2"/>
          <p:cNvSpPr txBox="1"/>
          <p:nvPr/>
        </p:nvSpPr>
        <p:spPr>
          <a:xfrm>
            <a:off x="457200" y="5387207"/>
            <a:ext cx="3841862" cy="276999"/>
          </a:xfrm>
          <a:prstGeom prst="rect">
            <a:avLst/>
          </a:prstGeom>
          <a:noFill/>
        </p:spPr>
        <p:txBody>
          <a:bodyPr wrap="square" rtlCol="0">
            <a:spAutoFit/>
          </a:bodyPr>
          <a:lstStyle/>
          <a:p>
            <a:r>
              <a:rPr lang="en-US" sz="1200" dirty="0"/>
              <a:t>Figure 4.1 Variation of the Angular Speed around Z Axis</a:t>
            </a:r>
          </a:p>
        </p:txBody>
      </p:sp>
      <p:sp>
        <p:nvSpPr>
          <p:cNvPr id="12" name="TextBox 11"/>
          <p:cNvSpPr txBox="1"/>
          <p:nvPr/>
        </p:nvSpPr>
        <p:spPr>
          <a:xfrm>
            <a:off x="4648200" y="5350601"/>
            <a:ext cx="3841862" cy="276999"/>
          </a:xfrm>
          <a:prstGeom prst="rect">
            <a:avLst/>
          </a:prstGeom>
          <a:noFill/>
        </p:spPr>
        <p:txBody>
          <a:bodyPr wrap="square" rtlCol="0">
            <a:spAutoFit/>
          </a:bodyPr>
          <a:lstStyle/>
          <a:p>
            <a:r>
              <a:rPr lang="en-US" sz="1200" dirty="0"/>
              <a:t>Figure 4.2 Variation of the Acceleration Rate on X axis</a:t>
            </a:r>
          </a:p>
        </p:txBody>
      </p:sp>
    </p:spTree>
    <p:extLst>
      <p:ext uri="{BB962C8B-B14F-4D97-AF65-F5344CB8AC3E}">
        <p14:creationId xmlns:p14="http://schemas.microsoft.com/office/powerpoint/2010/main" val="403919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Methodology (cont.)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grpSp>
        <p:nvGrpSpPr>
          <p:cNvPr id="8" name="Group 19"/>
          <p:cNvGrpSpPr/>
          <p:nvPr/>
        </p:nvGrpSpPr>
        <p:grpSpPr>
          <a:xfrm>
            <a:off x="533400" y="1219200"/>
            <a:ext cx="7857931" cy="461665"/>
            <a:chOff x="676469" y="5410199"/>
            <a:chExt cx="7857931" cy="589328"/>
          </a:xfrm>
        </p:grpSpPr>
        <p:sp>
          <p:nvSpPr>
            <p:cNvPr id="9" name="Oval 8"/>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Extended </a:t>
              </a:r>
              <a:r>
                <a:rPr lang="en-US" sz="2400" dirty="0" err="1">
                  <a:solidFill>
                    <a:srgbClr val="0033CC"/>
                  </a:solidFill>
                  <a:latin typeface="Arial" panose="020B0604020202020204" pitchFamily="34" charset="0"/>
                  <a:cs typeface="Arial" panose="020B0604020202020204" pitchFamily="34" charset="0"/>
                </a:rPr>
                <a:t>Kalman</a:t>
              </a:r>
              <a:r>
                <a:rPr lang="en-US" sz="2400" dirty="0">
                  <a:solidFill>
                    <a:srgbClr val="0033CC"/>
                  </a:solidFill>
                  <a:latin typeface="Arial" panose="020B0604020202020204" pitchFamily="34" charset="0"/>
                  <a:cs typeface="Arial" panose="020B0604020202020204" pitchFamily="34" charset="0"/>
                </a:rPr>
                <a:t> Filter</a:t>
              </a:r>
            </a:p>
          </p:txBody>
        </p:sp>
      </p:grpSp>
      <p:pic>
        <p:nvPicPr>
          <p:cNvPr id="11" name="Picture 10"/>
          <p:cNvPicPr/>
          <p:nvPr/>
        </p:nvPicPr>
        <p:blipFill>
          <a:blip r:embed="rId3"/>
          <a:stretch>
            <a:fillRect/>
          </a:stretch>
        </p:blipFill>
        <p:spPr>
          <a:xfrm>
            <a:off x="228600" y="2494453"/>
            <a:ext cx="5486400" cy="2729230"/>
          </a:xfrm>
          <a:prstGeom prst="rect">
            <a:avLst/>
          </a:prstGeom>
        </p:spPr>
      </p:pic>
      <p:pic>
        <p:nvPicPr>
          <p:cNvPr id="3" name="Picture 2"/>
          <p:cNvPicPr>
            <a:picLocks noChangeAspect="1"/>
          </p:cNvPicPr>
          <p:nvPr/>
        </p:nvPicPr>
        <p:blipFill>
          <a:blip r:embed="rId4"/>
          <a:stretch>
            <a:fillRect/>
          </a:stretch>
        </p:blipFill>
        <p:spPr>
          <a:xfrm>
            <a:off x="-304800" y="1922757"/>
            <a:ext cx="5487417" cy="1293546"/>
          </a:xfrm>
          <a:prstGeom prst="rect">
            <a:avLst/>
          </a:prstGeom>
        </p:spPr>
      </p:pic>
      <p:sp>
        <p:nvSpPr>
          <p:cNvPr id="12" name="TextBox 11"/>
          <p:cNvSpPr txBox="1"/>
          <p:nvPr/>
        </p:nvSpPr>
        <p:spPr>
          <a:xfrm>
            <a:off x="222325" y="5298607"/>
            <a:ext cx="8024326" cy="1200329"/>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Prediction process</a:t>
            </a:r>
            <a:r>
              <a:rPr lang="en-US" dirty="0">
                <a:latin typeface="Arial" panose="020B0604020202020204" pitchFamily="34" charset="0"/>
                <a:cs typeface="Arial" panose="020B0604020202020204" pitchFamily="34" charset="0"/>
              </a:rPr>
              <a:t> projects forward the current state and error covariance estimates to obtain a priori estimates for the next step;</a:t>
            </a:r>
          </a:p>
          <a:p>
            <a:r>
              <a:rPr lang="en-US" dirty="0">
                <a:solidFill>
                  <a:srgbClr val="FF0000"/>
                </a:solidFill>
                <a:latin typeface="Arial" panose="020B0604020202020204" pitchFamily="34" charset="0"/>
                <a:cs typeface="Arial" panose="020B0604020202020204" pitchFamily="34" charset="0"/>
              </a:rPr>
              <a:t>Correction process </a:t>
            </a:r>
            <a:r>
              <a:rPr lang="en-US" dirty="0">
                <a:latin typeface="Arial" panose="020B0604020202020204" pitchFamily="34" charset="0"/>
                <a:cs typeface="Arial" panose="020B0604020202020204" pitchFamily="34" charset="0"/>
              </a:rPr>
              <a:t>is to incorporate the new measurement into the a priori estimate to obtain an improved estimate.</a:t>
            </a:r>
          </a:p>
        </p:txBody>
      </p:sp>
      <p:sp>
        <p:nvSpPr>
          <p:cNvPr id="2" name="TextBox 1"/>
          <p:cNvSpPr txBox="1"/>
          <p:nvPr/>
        </p:nvSpPr>
        <p:spPr>
          <a:xfrm>
            <a:off x="5715000" y="1766319"/>
            <a:ext cx="2209800" cy="369332"/>
          </a:xfrm>
          <a:prstGeom prst="rect">
            <a:avLst/>
          </a:prstGeom>
          <a:noFill/>
        </p:spPr>
        <p:txBody>
          <a:bodyPr wrap="square" rtlCol="0">
            <a:spAutoFit/>
          </a:bodyPr>
          <a:lstStyle/>
          <a:p>
            <a:r>
              <a:rPr lang="en-US" dirty="0"/>
              <a:t>state model</a:t>
            </a:r>
          </a:p>
        </p:txBody>
      </p:sp>
      <p:sp>
        <p:nvSpPr>
          <p:cNvPr id="13" name="TextBox 12"/>
          <p:cNvSpPr txBox="1"/>
          <p:nvPr/>
        </p:nvSpPr>
        <p:spPr>
          <a:xfrm>
            <a:off x="5753100" y="2263220"/>
            <a:ext cx="2209800" cy="369332"/>
          </a:xfrm>
          <a:prstGeom prst="rect">
            <a:avLst/>
          </a:prstGeom>
          <a:noFill/>
        </p:spPr>
        <p:txBody>
          <a:bodyPr wrap="square" rtlCol="0">
            <a:spAutoFit/>
          </a:bodyPr>
          <a:lstStyle/>
          <a:p>
            <a:r>
              <a:rPr lang="en-US" dirty="0"/>
              <a:t>measurement model</a:t>
            </a:r>
          </a:p>
        </p:txBody>
      </p:sp>
    </p:spTree>
    <p:extLst>
      <p:ext uri="{BB962C8B-B14F-4D97-AF65-F5344CB8AC3E}">
        <p14:creationId xmlns:p14="http://schemas.microsoft.com/office/powerpoint/2010/main" val="61056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Methodology (cont.)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7" name="Picture 6"/>
          <p:cNvPicPr/>
          <p:nvPr/>
        </p:nvPicPr>
        <p:blipFill>
          <a:blip r:embed="rId3"/>
          <a:stretch>
            <a:fillRect/>
          </a:stretch>
        </p:blipFill>
        <p:spPr>
          <a:xfrm>
            <a:off x="2103120" y="2638009"/>
            <a:ext cx="4450080" cy="3401060"/>
          </a:xfrm>
          <a:prstGeom prst="rect">
            <a:avLst/>
          </a:prstGeom>
        </p:spPr>
      </p:pic>
      <p:grpSp>
        <p:nvGrpSpPr>
          <p:cNvPr id="8" name="Group 19"/>
          <p:cNvGrpSpPr/>
          <p:nvPr/>
        </p:nvGrpSpPr>
        <p:grpSpPr>
          <a:xfrm>
            <a:off x="533400" y="1219200"/>
            <a:ext cx="7857931" cy="461665"/>
            <a:chOff x="676469" y="5410199"/>
            <a:chExt cx="7857931" cy="589328"/>
          </a:xfrm>
        </p:grpSpPr>
        <p:sp>
          <p:nvSpPr>
            <p:cNvPr id="9" name="Oval 8"/>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Extended </a:t>
              </a:r>
              <a:r>
                <a:rPr lang="en-US" sz="2400" dirty="0" err="1">
                  <a:solidFill>
                    <a:srgbClr val="0033CC"/>
                  </a:solidFill>
                  <a:latin typeface="Arial" panose="020B0604020202020204" pitchFamily="34" charset="0"/>
                  <a:cs typeface="Arial" panose="020B0604020202020204" pitchFamily="34" charset="0"/>
                </a:rPr>
                <a:t>Kalman</a:t>
              </a:r>
              <a:r>
                <a:rPr lang="en-US" sz="2400" dirty="0">
                  <a:solidFill>
                    <a:srgbClr val="0033CC"/>
                  </a:solidFill>
                  <a:latin typeface="Arial" panose="020B0604020202020204" pitchFamily="34" charset="0"/>
                  <a:cs typeface="Arial" panose="020B0604020202020204" pitchFamily="34" charset="0"/>
                </a:rPr>
                <a:t> Filter</a:t>
              </a:r>
            </a:p>
          </p:txBody>
        </p:sp>
      </p:gr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3661286774"/>
                  </p:ext>
                </p:extLst>
              </p:nvPr>
            </p:nvGraphicFramePr>
            <p:xfrm>
              <a:off x="424030" y="1970437"/>
              <a:ext cx="8110369" cy="629920"/>
            </p:xfrm>
            <a:graphic>
              <a:graphicData uri="http://schemas.openxmlformats.org/drawingml/2006/table">
                <a:tbl>
                  <a:tblPr firstRow="1" firstCol="1" bandRow="1"/>
                  <a:tblGrid>
                    <a:gridCol w="756530">
                      <a:extLst>
                        <a:ext uri="{9D8B030D-6E8A-4147-A177-3AD203B41FA5}">
                          <a16:colId xmlns:a16="http://schemas.microsoft.com/office/drawing/2014/main" val="2280186541"/>
                        </a:ext>
                      </a:extLst>
                    </a:gridCol>
                    <a:gridCol w="6089824">
                      <a:extLst>
                        <a:ext uri="{9D8B030D-6E8A-4147-A177-3AD203B41FA5}">
                          <a16:colId xmlns:a16="http://schemas.microsoft.com/office/drawing/2014/main" val="661061281"/>
                        </a:ext>
                      </a:extLst>
                    </a:gridCol>
                    <a:gridCol w="1264015">
                      <a:extLst>
                        <a:ext uri="{9D8B030D-6E8A-4147-A177-3AD203B41FA5}">
                          <a16:colId xmlns:a16="http://schemas.microsoft.com/office/drawing/2014/main" val="2947643394"/>
                        </a:ext>
                      </a:extLst>
                    </a:gridCol>
                  </a:tblGrid>
                  <a:tr h="0">
                    <a:tc>
                      <a:txBody>
                        <a:bodyPr/>
                        <a:lstStyle/>
                        <a:p>
                          <a:pPr marL="0" marR="0">
                            <a:lnSpc>
                              <a:spcPct val="200000"/>
                            </a:lnSpc>
                            <a:spcBef>
                              <a:spcPts val="0"/>
                            </a:spcBef>
                            <a:spcAft>
                              <a:spcPts val="0"/>
                            </a:spcAft>
                          </a:pPr>
                          <a:r>
                            <a:rPr lang="en-US" sz="18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marL="0" marR="0" indent="457200">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i="1">
                                    <a:effectLst/>
                                    <a:latin typeface="Cambria Math" panose="02040503050406030204" pitchFamily="18" charset="0"/>
                                    <a:ea typeface="宋体" panose="02010600030101010101" pitchFamily="2" charset="-122"/>
                                    <a:cs typeface="Times New Roman" panose="02020603050405020304" pitchFamily="18" charset="0"/>
                                  </a:rPr>
                                  <m:t>𝑥</m:t>
                                </m:r>
                                <m:r>
                                  <a:rPr lang="en-US" sz="1800" i="1">
                                    <a:effectLst/>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𝑙𝑎𝑡</m:t>
                                    </m:r>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𝑙𝑜𝑛</m:t>
                                    </m:r>
                                    <m:r>
                                      <a:rPr lang="en-US" sz="1800" i="1">
                                        <a:effectLst/>
                                        <a:latin typeface="Cambria Math" panose="02040503050406030204" pitchFamily="18" charset="0"/>
                                        <a:ea typeface="宋体" panose="02010600030101010101" pitchFamily="2" charset="-122"/>
                                        <a:cs typeface="Times New Roman" panose="02020603050405020304" pitchFamily="18" charset="0"/>
                                      </a:rPr>
                                      <m:t>,</m:t>
                                    </m:r>
                                    <m:r>
                                      <a:rPr lang="en-US" sz="1800" i="1">
                                        <a:effectLst/>
                                        <a:latin typeface="Cambria Math" panose="02040503050406030204" pitchFamily="18" charset="0"/>
                                        <a:ea typeface="宋体" panose="02010600030101010101" pitchFamily="2" charset="-122"/>
                                        <a:cs typeface="Times New Roman" panose="02020603050405020304" pitchFamily="18" charset="0"/>
                                      </a:rPr>
                                      <m:t>𝑎𝑡𝑡</m:t>
                                    </m:r>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𝑣</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𝑥</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𝑣</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𝑦</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𝑣</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𝑧</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𝑥</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𝑦</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𝑧</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𝑎𝑐𝑐</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𝑥</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𝑎𝑐𝑐</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𝑦</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8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800" i="1">
                                            <a:effectLst/>
                                            <a:latin typeface="Cambria Math" panose="02040503050406030204" pitchFamily="18" charset="0"/>
                                            <a:ea typeface="宋体" panose="02010600030101010101" pitchFamily="2" charset="-122"/>
                                            <a:cs typeface="Times New Roman" panose="02020603050405020304" pitchFamily="18" charset="0"/>
                                          </a:rPr>
                                          <m:t>𝑎𝑐𝑐</m:t>
                                        </m:r>
                                      </m:e>
                                      <m:sub>
                                        <m:r>
                                          <a:rPr lang="en-US" sz="1800" i="1">
                                            <a:effectLst/>
                                            <a:latin typeface="Cambria Math" panose="02040503050406030204" pitchFamily="18" charset="0"/>
                                            <a:ea typeface="宋体" panose="02010600030101010101" pitchFamily="2" charset="-122"/>
                                            <a:cs typeface="Times New Roman" panose="02020603050405020304" pitchFamily="18" charset="0"/>
                                          </a:rPr>
                                          <m:t>𝑧</m:t>
                                        </m:r>
                                      </m:sub>
                                    </m:sSub>
                                    <m:r>
                                      <a:rPr lang="en-US" sz="1800" i="1">
                                        <a:effectLst/>
                                        <a:latin typeface="Cambria Math" panose="02040503050406030204" pitchFamily="18" charset="0"/>
                                        <a:ea typeface="宋体" panose="02010600030101010101" pitchFamily="2" charset="-122"/>
                                        <a:cs typeface="Times New Roman" panose="02020603050405020304" pitchFamily="18" charset="0"/>
                                      </a:rPr>
                                      <m:t> </m:t>
                                    </m:r>
                                  </m:e>
                                </m:d>
                              </m:oMath>
                            </m:oMathPara>
                          </a14:m>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9855482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3661286774"/>
                  </p:ext>
                </p:extLst>
              </p:nvPr>
            </p:nvGraphicFramePr>
            <p:xfrm>
              <a:off x="424030" y="1970437"/>
              <a:ext cx="8110369" cy="629920"/>
            </p:xfrm>
            <a:graphic>
              <a:graphicData uri="http://schemas.openxmlformats.org/drawingml/2006/table">
                <a:tbl>
                  <a:tblPr firstRow="1" firstCol="1" bandRow="1"/>
                  <a:tblGrid>
                    <a:gridCol w="756530">
                      <a:extLst>
                        <a:ext uri="{9D8B030D-6E8A-4147-A177-3AD203B41FA5}">
                          <a16:colId xmlns:a16="http://schemas.microsoft.com/office/drawing/2014/main" val="2280186541"/>
                        </a:ext>
                      </a:extLst>
                    </a:gridCol>
                    <a:gridCol w="6089824">
                      <a:extLst>
                        <a:ext uri="{9D8B030D-6E8A-4147-A177-3AD203B41FA5}">
                          <a16:colId xmlns:a16="http://schemas.microsoft.com/office/drawing/2014/main" val="661061281"/>
                        </a:ext>
                      </a:extLst>
                    </a:gridCol>
                    <a:gridCol w="1264015">
                      <a:extLst>
                        <a:ext uri="{9D8B030D-6E8A-4147-A177-3AD203B41FA5}">
                          <a16:colId xmlns:a16="http://schemas.microsoft.com/office/drawing/2014/main" val="2947643394"/>
                        </a:ext>
                      </a:extLst>
                    </a:gridCol>
                  </a:tblGrid>
                  <a:tr h="629920">
                    <a:tc>
                      <a:txBody>
                        <a:bodyPr/>
                        <a:lstStyle/>
                        <a:p>
                          <a:pPr marL="0" marR="0">
                            <a:lnSpc>
                              <a:spcPct val="200000"/>
                            </a:lnSpc>
                            <a:spcBef>
                              <a:spcPts val="0"/>
                            </a:spcBef>
                            <a:spcAft>
                              <a:spcPts val="0"/>
                            </a:spcAft>
                          </a:pPr>
                          <a:r>
                            <a:rPr lang="en-US" sz="18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a:blip r:embed="rId4"/>
                          <a:stretch>
                            <a:fillRect l="-12400" r="-20700"/>
                          </a:stretch>
                        </a:blipFill>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宋体" panose="02010600030101010101" pitchFamily="2" charset="-122"/>
                              <a:cs typeface="Times New Roman" panose="02020603050405020304" pitchFamily="18" charset="0"/>
                            </a:rPr>
                            <a:t>(3)</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798554829"/>
                      </a:ext>
                    </a:extLst>
                  </a:tr>
                </a:tbl>
              </a:graphicData>
            </a:graphic>
          </p:graphicFrame>
        </mc:Fallback>
      </mc:AlternateContent>
      <p:sp>
        <p:nvSpPr>
          <p:cNvPr id="3" name="Rectangle 2"/>
          <p:cNvSpPr/>
          <p:nvPr/>
        </p:nvSpPr>
        <p:spPr>
          <a:xfrm>
            <a:off x="771331" y="6078269"/>
            <a:ext cx="7915469" cy="369332"/>
          </a:xfrm>
          <a:prstGeom prst="rect">
            <a:avLst/>
          </a:prstGeom>
        </p:spPr>
        <p:txBody>
          <a:bodyPr wrap="square">
            <a:spAutoFit/>
          </a:bodyPr>
          <a:lstStyle/>
          <a:p>
            <a:pPr algn="ctr">
              <a:spcAft>
                <a:spcPts val="1000"/>
              </a:spcAft>
            </a:pPr>
            <a:r>
              <a:rPr lang="en-US" b="1" dirty="0">
                <a:latin typeface="Times New Roman" panose="02020603050405020304" pitchFamily="18" charset="0"/>
                <a:ea typeface="宋体" panose="02010600030101010101" pitchFamily="2" charset="-122"/>
                <a:cs typeface="Times New Roman" panose="02020603050405020304" pitchFamily="18" charset="0"/>
              </a:rPr>
              <a:t>Figure 4.4 Raw GPS Locations (</a:t>
            </a:r>
            <a:r>
              <a:rPr lang="en-US"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red</a:t>
            </a:r>
            <a:r>
              <a:rPr lang="en-US" b="1" dirty="0">
                <a:latin typeface="Times New Roman" panose="02020603050405020304" pitchFamily="18" charset="0"/>
                <a:ea typeface="宋体" panose="02010600030101010101" pitchFamily="2" charset="-122"/>
                <a:cs typeface="Times New Roman" panose="02020603050405020304" pitchFamily="18" charset="0"/>
              </a:rPr>
              <a:t>) vs Smoothed GPS Locations (green)</a:t>
            </a:r>
            <a:endParaRPr lang="en-US" sz="1100" b="1"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1164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Methodology (cont.)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grpSp>
        <p:nvGrpSpPr>
          <p:cNvPr id="8" name="Group 19"/>
          <p:cNvGrpSpPr/>
          <p:nvPr/>
        </p:nvGrpSpPr>
        <p:grpSpPr>
          <a:xfrm>
            <a:off x="533400" y="1219200"/>
            <a:ext cx="7857931" cy="461665"/>
            <a:chOff x="676469" y="5410199"/>
            <a:chExt cx="7857931" cy="589328"/>
          </a:xfrm>
        </p:grpSpPr>
        <p:sp>
          <p:nvSpPr>
            <p:cNvPr id="9" name="Oval 8"/>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K-means</a:t>
              </a:r>
            </a:p>
          </p:txBody>
        </p:sp>
      </p:gr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4581331" y="890195"/>
            <a:ext cx="4582477" cy="3312756"/>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19144" y="1877556"/>
                <a:ext cx="4481456" cy="397031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K-means is one of the most common “clustering” </a:t>
                </a:r>
                <a:r>
                  <a:rPr lang="en-US" dirty="0">
                    <a:solidFill>
                      <a:srgbClr val="FF0000"/>
                    </a:solidFill>
                    <a:latin typeface="Arial" panose="020B0604020202020204" pitchFamily="34" charset="0"/>
                    <a:cs typeface="Arial" panose="020B0604020202020204" pitchFamily="34" charset="0"/>
                  </a:rPr>
                  <a:t>unsupervised machine learning </a:t>
                </a:r>
                <a:r>
                  <a:rPr lang="en-US" dirty="0">
                    <a:latin typeface="Arial" panose="020B0604020202020204" pitchFamily="34" charset="0"/>
                    <a:cs typeface="Arial" panose="020B0604020202020204" pitchFamily="34" charset="0"/>
                  </a:rPr>
                  <a:t>techniques. It aims to partition n observations into </a:t>
                </a:r>
                <a14:m>
                  <m:oMath xmlns:m="http://schemas.openxmlformats.org/officeDocument/2006/math">
                    <m:r>
                      <a:rPr lang="en-US" i="1">
                        <a:latin typeface="Cambria Math" panose="02040503050406030204" pitchFamily="18" charset="0"/>
                      </a:rPr>
                      <m:t>𝑘</m:t>
                    </m:r>
                  </m:oMath>
                </a14:m>
                <a:r>
                  <a:rPr lang="en-US" dirty="0">
                    <a:latin typeface="Arial" panose="020B0604020202020204" pitchFamily="34" charset="0"/>
                    <a:cs typeface="Arial" panose="020B0604020202020204" pitchFamily="34" charset="0"/>
                  </a:rPr>
                  <a:t> clusters in which each observation belongs to the cluster with the nearest mean.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a:t>
                </a:r>
                <a:r>
                  <a:rPr lang="en-US" dirty="0">
                    <a:solidFill>
                      <a:srgbClr val="0033CC"/>
                    </a:solidFill>
                    <a:latin typeface="Arial" panose="020B0604020202020204" pitchFamily="34" charset="0"/>
                    <a:cs typeface="Arial" panose="020B0604020202020204" pitchFamily="34" charset="0"/>
                  </a:rPr>
                  <a:t>Euclidean distance</a:t>
                </a:r>
                <a:r>
                  <a:rPr lang="en-US" dirty="0">
                    <a:latin typeface="Arial" panose="020B0604020202020204" pitchFamily="34" charset="0"/>
                    <a:cs typeface="Arial" panose="020B0604020202020204" pitchFamily="34" charset="0"/>
                  </a:rPr>
                  <a:t>, </a:t>
                </a:r>
                <a14:m>
                  <m:oMath xmlns:m="http://schemas.openxmlformats.org/officeDocument/2006/math">
                    <m:r>
                      <a:rPr lang="en-US" i="1">
                        <a:latin typeface="Cambria Math" panose="02040503050406030204" pitchFamily="18" charset="0"/>
                      </a:rPr>
                      <m:t>𝑑𝑖𝑠</m:t>
                    </m:r>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e>
                    </m:d>
                  </m:oMath>
                </a14:m>
                <a:r>
                  <a:rPr lang="en-US" dirty="0">
                    <a:latin typeface="Arial" panose="020B0604020202020204" pitchFamily="34" charset="0"/>
                    <a:cs typeface="Arial" panose="020B0604020202020204" pitchFamily="34" charset="0"/>
                  </a:rPr>
                  <a:t>, measure the distance between the object point </a:t>
                </a:r>
                <a14:m>
                  <m:oMath xmlns:m="http://schemas.openxmlformats.org/officeDocument/2006/math">
                    <m:r>
                      <a:rPr lang="en-US" i="1">
                        <a:latin typeface="Cambria Math" panose="02040503050406030204" pitchFamily="18" charset="0"/>
                      </a:rPr>
                      <m:t>𝑝</m:t>
                    </m:r>
                  </m:oMath>
                </a14:m>
                <a:r>
                  <a:rPr lang="en-US" dirty="0">
                    <a:latin typeface="Arial" panose="020B0604020202020204" pitchFamily="34" charset="0"/>
                    <a:cs typeface="Arial" panose="020B0604020202020204" pitchFamily="34" charset="0"/>
                  </a:rPr>
                  <a:t> and the centroid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𝑖</m:t>
                        </m:r>
                      </m:sub>
                    </m:sSub>
                  </m:oMath>
                </a14:m>
                <a:r>
                  <a:rPr lang="en-US" dirty="0">
                    <a:latin typeface="Arial" panose="020B0604020202020204" pitchFamily="34" charset="0"/>
                    <a:cs typeface="Arial" panose="020B0604020202020204" pitchFamily="34" charset="0"/>
                  </a:rPr>
                  <a:t>. The </a:t>
                </a:r>
                <a:r>
                  <a:rPr lang="en-US" dirty="0">
                    <a:solidFill>
                      <a:srgbClr val="FF0000"/>
                    </a:solidFill>
                    <a:latin typeface="Arial" panose="020B0604020202020204" pitchFamily="34" charset="0"/>
                    <a:cs typeface="Arial" panose="020B0604020202020204" pitchFamily="34" charset="0"/>
                  </a:rPr>
                  <a:t>sum of squared error (SSE) </a:t>
                </a:r>
                <a:r>
                  <a:rPr lang="en-US" dirty="0">
                    <a:latin typeface="Arial" panose="020B0604020202020204" pitchFamily="34" charset="0"/>
                    <a:cs typeface="Arial" panose="020B0604020202020204" pitchFamily="34" charset="0"/>
                  </a:rPr>
                  <a:t>between all objects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oMath>
                </a14:m>
                <a:r>
                  <a:rPr lang="en-US" dirty="0">
                    <a:latin typeface="Arial" panose="020B0604020202020204" pitchFamily="34" charset="0"/>
                    <a:cs typeface="Arial" panose="020B0604020202020204" pitchFamily="34" charset="0"/>
                  </a:rPr>
                  <a:t> is used to measure the quality of cluster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𝑖</m:t>
                        </m:r>
                      </m:sub>
                    </m:sSub>
                  </m:oMath>
                </a14:m>
                <a:r>
                  <a:rPr lang="en-US" dirty="0">
                    <a:latin typeface="Arial" panose="020B0604020202020204" pitchFamily="34" charset="0"/>
                    <a:cs typeface="Arial" panose="020B0604020202020204" pitchFamily="34" charset="0"/>
                  </a:rPr>
                  <a:t>,  </a:t>
                </a: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19144" y="1877556"/>
                <a:ext cx="4481456" cy="3970318"/>
              </a:xfrm>
              <a:prstGeom prst="rect">
                <a:avLst/>
              </a:prstGeom>
              <a:blipFill>
                <a:blip r:embed="rId4"/>
                <a:stretch>
                  <a:fillRect l="-1087" t="-922" r="-24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1107684857"/>
                  </p:ext>
                </p:extLst>
              </p:nvPr>
            </p:nvGraphicFramePr>
            <p:xfrm>
              <a:off x="312867" y="4992874"/>
              <a:ext cx="7611932" cy="1444879"/>
            </p:xfrm>
            <a:graphic>
              <a:graphicData uri="http://schemas.openxmlformats.org/drawingml/2006/table">
                <a:tbl>
                  <a:tblPr firstRow="1" firstCol="1" bandRow="1"/>
                  <a:tblGrid>
                    <a:gridCol w="710036">
                      <a:extLst>
                        <a:ext uri="{9D8B030D-6E8A-4147-A177-3AD203B41FA5}">
                          <a16:colId xmlns:a16="http://schemas.microsoft.com/office/drawing/2014/main" val="2280186541"/>
                        </a:ext>
                      </a:extLst>
                    </a:gridCol>
                    <a:gridCol w="5715563">
                      <a:extLst>
                        <a:ext uri="{9D8B030D-6E8A-4147-A177-3AD203B41FA5}">
                          <a16:colId xmlns:a16="http://schemas.microsoft.com/office/drawing/2014/main" val="661061281"/>
                        </a:ext>
                      </a:extLst>
                    </a:gridCol>
                    <a:gridCol w="1186333">
                      <a:extLst>
                        <a:ext uri="{9D8B030D-6E8A-4147-A177-3AD203B41FA5}">
                          <a16:colId xmlns:a16="http://schemas.microsoft.com/office/drawing/2014/main" val="2947643394"/>
                        </a:ext>
                      </a:extLst>
                    </a:gridCol>
                  </a:tblGrid>
                  <a:tr h="0">
                    <a:tc>
                      <a:txBody>
                        <a:bodyPr/>
                        <a:lstStyle/>
                        <a:p>
                          <a:pPr marL="0" marR="0">
                            <a:lnSpc>
                              <a:spcPct val="200000"/>
                            </a:lnSpc>
                            <a:spcBef>
                              <a:spcPts val="0"/>
                            </a:spcBef>
                            <a:spcAft>
                              <a:spcPts val="0"/>
                            </a:spcAft>
                          </a:pPr>
                          <a:r>
                            <a:rPr lang="en-US" sz="16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6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45720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i="1">
                                    <a:effectLst/>
                                    <a:latin typeface="Cambria Math" panose="02040503050406030204" pitchFamily="18" charset="0"/>
                                    <a:ea typeface="宋体" panose="02010600030101010101" pitchFamily="2" charset="-122"/>
                                    <a:cs typeface="Times New Roman" panose="02020603050405020304" pitchFamily="18" charset="0"/>
                                  </a:rPr>
                                  <m:t>𝑆𝑆𝐸</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naryPr>
                                  <m:sub>
                                    <m:r>
                                      <a:rPr lang="en-US" sz="1600" i="1">
                                        <a:effectLst/>
                                        <a:latin typeface="Cambria Math" panose="02040503050406030204" pitchFamily="18" charset="0"/>
                                        <a:ea typeface="宋体" panose="02010600030101010101" pitchFamily="2" charset="-122"/>
                                        <a:cs typeface="Times New Roman" panose="02020603050405020304" pitchFamily="18" charset="0"/>
                                      </a:rPr>
                                      <m:t>𝑖</m:t>
                                    </m:r>
                                    <m:r>
                                      <a:rPr lang="en-US" sz="16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sz="1600" i="1">
                                        <a:effectLst/>
                                        <a:latin typeface="Cambria Math" panose="02040503050406030204" pitchFamily="18" charset="0"/>
                                        <a:ea typeface="宋体" panose="02010600030101010101" pitchFamily="2" charset="-122"/>
                                        <a:cs typeface="Times New Roman" panose="02020603050405020304" pitchFamily="18" charset="0"/>
                                      </a:rPr>
                                      <m:t>𝑘</m:t>
                                    </m:r>
                                  </m:sup>
                                  <m:e>
                                    <m:nary>
                                      <m:naryPr>
                                        <m:chr m:val="∑"/>
                                        <m:limLoc m:val="undOv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naryPr>
                                      <m:sub>
                                        <m:r>
                                          <a:rPr lang="en-US" sz="1600" i="1">
                                            <a:effectLst/>
                                            <a:latin typeface="Cambria Math" panose="02040503050406030204" pitchFamily="18" charset="0"/>
                                            <a:ea typeface="宋体" panose="02010600030101010101" pitchFamily="2" charset="-122"/>
                                            <a:cs typeface="Times New Roman" panose="02020603050405020304" pitchFamily="18" charset="0"/>
                                          </a:rPr>
                                          <m:t>𝑝</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𝐶</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𝑖</m:t>
                                            </m:r>
                                          </m:sub>
                                        </m:sSub>
                                      </m:sub>
                                      <m:sup>
                                        <m:r>
                                          <a:rPr lang="en-US" sz="1600" i="1">
                                            <a:effectLst/>
                                            <a:latin typeface="Cambria Math" panose="02040503050406030204" pitchFamily="18" charset="0"/>
                                            <a:ea typeface="宋体" panose="02010600030101010101" pitchFamily="2" charset="-122"/>
                                            <a:cs typeface="Times New Roman" panose="02020603050405020304" pitchFamily="18" charset="0"/>
                                          </a:rPr>
                                          <m:t> </m:t>
                                        </m:r>
                                      </m:sup>
                                      <m:e>
                                        <m:sSup>
                                          <m:sSup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𝑑𝑖𝑠</m:t>
                                            </m:r>
                                            <m:d>
                                              <m:d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𝑝</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6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𝑐</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𝑖</m:t>
                                                    </m:r>
                                                  </m:sub>
                                                </m:sSub>
                                              </m:e>
                                            </m:d>
                                          </m:e>
                                          <m:sup>
                                            <m:r>
                                              <a:rPr lang="en-US" sz="1600" i="1">
                                                <a:effectLst/>
                                                <a:latin typeface="Cambria Math" panose="02040503050406030204" pitchFamily="18" charset="0"/>
                                                <a:ea typeface="宋体" panose="02010600030101010101" pitchFamily="2" charset="-122"/>
                                                <a:cs typeface="Times New Roman" panose="02020603050405020304" pitchFamily="18" charset="0"/>
                                              </a:rPr>
                                              <m:t>2</m:t>
                                            </m:r>
                                          </m:sup>
                                        </m:sSup>
                                      </m:e>
                                    </m:nary>
                                  </m:e>
                                </m:nary>
                                <m:r>
                                  <a:rPr lang="en-US" sz="1600" b="1" i="1">
                                    <a:effectLst/>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sz="16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200000"/>
                            </a:lnSpc>
                            <a:spcBef>
                              <a:spcPts val="0"/>
                            </a:spcBef>
                            <a:spcAft>
                              <a:spcPts val="0"/>
                            </a:spcAft>
                          </a:pPr>
                          <a:r>
                            <a:rPr lang="en-US" sz="1600" dirty="0">
                              <a:effectLst/>
                              <a:latin typeface="Times New Roman" panose="02020603050405020304" pitchFamily="18" charset="0"/>
                              <a:ea typeface="宋体" panose="02010600030101010101" pitchFamily="2" charset="-122"/>
                              <a:cs typeface="Times New Roman" panose="02020603050405020304" pitchFamily="18" charset="0"/>
                            </a:rPr>
                            <a:t>(4)</a:t>
                          </a:r>
                          <a:endParaRPr lang="en-US" sz="16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98554829"/>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1107684857"/>
                  </p:ext>
                </p:extLst>
              </p:nvPr>
            </p:nvGraphicFramePr>
            <p:xfrm>
              <a:off x="312867" y="4992874"/>
              <a:ext cx="7611932" cy="1444879"/>
            </p:xfrm>
            <a:graphic>
              <a:graphicData uri="http://schemas.openxmlformats.org/drawingml/2006/table">
                <a:tbl>
                  <a:tblPr firstRow="1" firstCol="1" bandRow="1"/>
                  <a:tblGrid>
                    <a:gridCol w="710036">
                      <a:extLst>
                        <a:ext uri="{9D8B030D-6E8A-4147-A177-3AD203B41FA5}">
                          <a16:colId xmlns:a16="http://schemas.microsoft.com/office/drawing/2014/main" val="2280186541"/>
                        </a:ext>
                      </a:extLst>
                    </a:gridCol>
                    <a:gridCol w="5715563">
                      <a:extLst>
                        <a:ext uri="{9D8B030D-6E8A-4147-A177-3AD203B41FA5}">
                          <a16:colId xmlns:a16="http://schemas.microsoft.com/office/drawing/2014/main" val="661061281"/>
                        </a:ext>
                      </a:extLst>
                    </a:gridCol>
                    <a:gridCol w="1186333">
                      <a:extLst>
                        <a:ext uri="{9D8B030D-6E8A-4147-A177-3AD203B41FA5}">
                          <a16:colId xmlns:a16="http://schemas.microsoft.com/office/drawing/2014/main" val="2947643394"/>
                        </a:ext>
                      </a:extLst>
                    </a:gridCol>
                  </a:tblGrid>
                  <a:tr h="1444879">
                    <a:tc>
                      <a:txBody>
                        <a:bodyPr/>
                        <a:lstStyle/>
                        <a:p>
                          <a:pPr marL="0" marR="0">
                            <a:lnSpc>
                              <a:spcPct val="200000"/>
                            </a:lnSpc>
                            <a:spcBef>
                              <a:spcPts val="0"/>
                            </a:spcBef>
                            <a:spcAft>
                              <a:spcPts val="0"/>
                            </a:spcAft>
                          </a:pPr>
                          <a:r>
                            <a:rPr lang="en-US" sz="16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6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5"/>
                          <a:stretch>
                            <a:fillRect l="-12487" r="-20811"/>
                          </a:stretch>
                        </a:blipFill>
                      </a:tcPr>
                    </a:tc>
                    <a:tc>
                      <a:txBody>
                        <a:bodyPr/>
                        <a:lstStyle/>
                        <a:p>
                          <a:pPr marL="0" marR="0" algn="ctr">
                            <a:lnSpc>
                              <a:spcPct val="200000"/>
                            </a:lnSpc>
                            <a:spcBef>
                              <a:spcPts val="0"/>
                            </a:spcBef>
                            <a:spcAft>
                              <a:spcPts val="0"/>
                            </a:spcAft>
                          </a:pPr>
                          <a:r>
                            <a:rPr lang="en-US" sz="1600" dirty="0">
                              <a:effectLst/>
                              <a:latin typeface="Times New Roman" panose="02020603050405020304" pitchFamily="18" charset="0"/>
                              <a:ea typeface="宋体" panose="02010600030101010101" pitchFamily="2" charset="-122"/>
                              <a:cs typeface="Times New Roman" panose="02020603050405020304" pitchFamily="18" charset="0"/>
                            </a:rPr>
                            <a:t>(4)</a:t>
                          </a:r>
                          <a:endParaRPr lang="en-US" sz="16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98554829"/>
                      </a:ext>
                    </a:extLst>
                  </a:tr>
                </a:tbl>
              </a:graphicData>
            </a:graphic>
          </p:graphicFrame>
        </mc:Fallback>
      </mc:AlternateContent>
      <p:sp>
        <p:nvSpPr>
          <p:cNvPr id="2" name="Rectangle 1"/>
          <p:cNvSpPr/>
          <p:nvPr/>
        </p:nvSpPr>
        <p:spPr>
          <a:xfrm>
            <a:off x="4621306" y="4149852"/>
            <a:ext cx="4572000" cy="276999"/>
          </a:xfrm>
          <a:prstGeom prst="rect">
            <a:avLst/>
          </a:prstGeom>
        </p:spPr>
        <p:txBody>
          <a:bodyPr>
            <a:spAutoFit/>
          </a:bodyPr>
          <a:lstStyle/>
          <a:p>
            <a:pPr algn="ctr">
              <a:spcAft>
                <a:spcPts val="1000"/>
              </a:spcAft>
            </a:pPr>
            <a:r>
              <a:rPr lang="en-US" sz="1200" b="1" dirty="0">
                <a:latin typeface="Times New Roman" panose="02020603050405020304" pitchFamily="18" charset="0"/>
                <a:ea typeface="宋体" panose="02010600030101010101" pitchFamily="2" charset="-122"/>
                <a:cs typeface="Times New Roman" panose="02020603050405020304" pitchFamily="18" charset="0"/>
              </a:rPr>
              <a:t>Figure 4.5 Cluster Assignments and Centroids</a:t>
            </a:r>
            <a:endParaRPr lang="en-US" sz="1200" b="1"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73085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Methodology (cont.)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grpSp>
        <p:nvGrpSpPr>
          <p:cNvPr id="8" name="Group 19"/>
          <p:cNvGrpSpPr/>
          <p:nvPr/>
        </p:nvGrpSpPr>
        <p:grpSpPr>
          <a:xfrm>
            <a:off x="533400" y="1219200"/>
            <a:ext cx="7857931" cy="461665"/>
            <a:chOff x="676469" y="5410199"/>
            <a:chExt cx="7857931" cy="589328"/>
          </a:xfrm>
        </p:grpSpPr>
        <p:sp>
          <p:nvSpPr>
            <p:cNvPr id="9" name="Oval 8"/>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Chord Offset Method </a:t>
              </a:r>
            </a:p>
          </p:txBody>
        </p:sp>
      </p:gr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5716839" y="1063625"/>
            <a:ext cx="3355587" cy="2758652"/>
          </a:xfrm>
          <a:prstGeom prst="rect">
            <a:avLst/>
          </a:prstGeom>
        </p:spPr>
      </p:pic>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449146400"/>
                  </p:ext>
                </p:extLst>
              </p:nvPr>
            </p:nvGraphicFramePr>
            <p:xfrm>
              <a:off x="76201" y="1858852"/>
              <a:ext cx="6172199" cy="2516886"/>
            </p:xfrm>
            <a:graphic>
              <a:graphicData uri="http://schemas.openxmlformats.org/drawingml/2006/table">
                <a:tbl>
                  <a:tblPr firstRow="1" firstCol="1" bandRow="1"/>
                  <a:tblGrid>
                    <a:gridCol w="575738">
                      <a:extLst>
                        <a:ext uri="{9D8B030D-6E8A-4147-A177-3AD203B41FA5}">
                          <a16:colId xmlns:a16="http://schemas.microsoft.com/office/drawing/2014/main" val="2166813648"/>
                        </a:ext>
                      </a:extLst>
                    </a:gridCol>
                    <a:gridCol w="4634514">
                      <a:extLst>
                        <a:ext uri="{9D8B030D-6E8A-4147-A177-3AD203B41FA5}">
                          <a16:colId xmlns:a16="http://schemas.microsoft.com/office/drawing/2014/main" val="4233693492"/>
                        </a:ext>
                      </a:extLst>
                    </a:gridCol>
                    <a:gridCol w="961947">
                      <a:extLst>
                        <a:ext uri="{9D8B030D-6E8A-4147-A177-3AD203B41FA5}">
                          <a16:colId xmlns:a16="http://schemas.microsoft.com/office/drawing/2014/main" val="1838718503"/>
                        </a:ext>
                      </a:extLst>
                    </a:gridCol>
                  </a:tblGrid>
                  <a:tr h="0">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marL="0" marR="0" indent="457200">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400" i="1">
                                            <a:effectLst/>
                                            <a:latin typeface="Cambria Math" panose="02040503050406030204" pitchFamily="18" charset="0"/>
                                            <a:ea typeface="宋体" panose="02010600030101010101" pitchFamily="2" charset="-122"/>
                                            <a:cs typeface="Times New Roman" panose="02020603050405020304" pitchFamily="18" charset="0"/>
                                          </a:rPr>
                                          <m:t>𝐶</m:t>
                                        </m:r>
                                      </m:e>
                                      <m:sup>
                                        <m:r>
                                          <a:rPr lang="en-US" sz="1400" i="1">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sz="1400" i="1">
                                        <a:effectLst/>
                                        <a:latin typeface="Cambria Math" panose="02040503050406030204" pitchFamily="18" charset="0"/>
                                        <a:ea typeface="宋体" panose="02010600030101010101" pitchFamily="2" charset="-122"/>
                                        <a:cs typeface="Times New Roman" panose="02020603050405020304" pitchFamily="18" charset="0"/>
                                      </a:rPr>
                                      <m:t>4</m:t>
                                    </m:r>
                                  </m:den>
                                </m:f>
                                <m:r>
                                  <a:rPr lang="en-US" sz="14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400" i="1">
                                        <a:effectLst/>
                                        <a:latin typeface="Cambria Math" panose="02040503050406030204" pitchFamily="18" charset="0"/>
                                        <a:ea typeface="宋体" panose="02010600030101010101" pitchFamily="2" charset="-122"/>
                                        <a:cs typeface="Times New Roman" panose="02020603050405020304" pitchFamily="18" charset="0"/>
                                      </a:rPr>
                                      <m:t>(</m:t>
                                    </m:r>
                                    <m:r>
                                      <a:rPr lang="en-US" sz="1400" i="1">
                                        <a:effectLst/>
                                        <a:latin typeface="Cambria Math" panose="02040503050406030204" pitchFamily="18" charset="0"/>
                                        <a:ea typeface="宋体" panose="02010600030101010101" pitchFamily="2" charset="-122"/>
                                        <a:cs typeface="Times New Roman" panose="02020603050405020304" pitchFamily="18" charset="0"/>
                                      </a:rPr>
                                      <m:t>𝑅</m:t>
                                    </m:r>
                                    <m:r>
                                      <a:rPr lang="en-US" sz="1400" i="1">
                                        <a:effectLst/>
                                        <a:latin typeface="Cambria Math" panose="02040503050406030204" pitchFamily="18" charset="0"/>
                                        <a:ea typeface="宋体" panose="02010600030101010101" pitchFamily="2" charset="-122"/>
                                        <a:cs typeface="Times New Roman" panose="02020603050405020304" pitchFamily="18" charset="0"/>
                                      </a:rPr>
                                      <m:t>−</m:t>
                                    </m:r>
                                    <m:r>
                                      <a:rPr lang="en-US" sz="1400" i="1">
                                        <a:effectLst/>
                                        <a:latin typeface="Cambria Math" panose="02040503050406030204" pitchFamily="18" charset="0"/>
                                        <a:ea typeface="宋体" panose="02010600030101010101" pitchFamily="2" charset="-122"/>
                                        <a:cs typeface="Times New Roman" panose="02020603050405020304" pitchFamily="18" charset="0"/>
                                      </a:rPr>
                                      <m:t>𝐻</m:t>
                                    </m:r>
                                    <m:r>
                                      <a:rPr lang="en-US" sz="1400" i="1">
                                        <a:effectLst/>
                                        <a:latin typeface="Cambria Math" panose="02040503050406030204" pitchFamily="18" charset="0"/>
                                        <a:ea typeface="宋体" panose="02010600030101010101" pitchFamily="2" charset="-122"/>
                                        <a:cs typeface="Times New Roman" panose="02020603050405020304" pitchFamily="18" charset="0"/>
                                      </a:rPr>
                                      <m:t>)</m:t>
                                    </m:r>
                                  </m:e>
                                  <m:sup>
                                    <m:r>
                                      <a:rPr lang="en-US" sz="1400" i="1">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sz="1400" i="1">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400" i="1">
                                        <a:effectLst/>
                                        <a:latin typeface="Cambria Math" panose="02040503050406030204" pitchFamily="18" charset="0"/>
                                        <a:ea typeface="宋体" panose="02010600030101010101" pitchFamily="2" charset="-122"/>
                                        <a:cs typeface="Times New Roman" panose="02020603050405020304" pitchFamily="18" charset="0"/>
                                      </a:rPr>
                                      <m:t>𝑅</m:t>
                                    </m:r>
                                  </m:e>
                                  <m:sup>
                                    <m:r>
                                      <a:rPr lang="en-US" sz="1400" i="1">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sz="1400" i="1">
                                    <a:effectLst/>
                                    <a:latin typeface="Cambria Math" panose="02040503050406030204" pitchFamily="18" charset="0"/>
                                    <a:ea typeface="宋体" panose="02010600030101010101" pitchFamily="2" charset="-122"/>
                                    <a:cs typeface="Times New Roman" panose="02020603050405020304" pitchFamily="18" charset="0"/>
                                  </a:rPr>
                                  <m:t>      </m:t>
                                </m:r>
                                <m:r>
                                  <a:rPr lang="en-US" sz="1400" b="1" i="1">
                                    <a:effectLst/>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(6)</a:t>
                          </a:r>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33568204"/>
                      </a:ext>
                    </a:extLst>
                  </a:tr>
                  <a:tr h="0">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marL="0" marR="0" indent="457200">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宋体" panose="02010600030101010101" pitchFamily="2" charset="-122"/>
                                    <a:cs typeface="Times New Roman" panose="02020603050405020304" pitchFamily="18" charset="0"/>
                                  </a:rPr>
                                  <m:t>𝑅</m:t>
                                </m:r>
                                <m:r>
                                  <a:rPr lang="en-US" sz="14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400" i="1">
                                        <a:effectLst/>
                                        <a:latin typeface="Cambria Math" panose="02040503050406030204" pitchFamily="18" charset="0"/>
                                        <a:ea typeface="宋体" panose="02010600030101010101" pitchFamily="2" charset="-122"/>
                                        <a:cs typeface="Times New Roman" panose="02020603050405020304" pitchFamily="18" charset="0"/>
                                      </a:rPr>
                                      <m:t>𝐻</m:t>
                                    </m:r>
                                  </m:num>
                                  <m:den>
                                    <m:r>
                                      <a:rPr lang="en-US" sz="1400" i="1">
                                        <a:effectLst/>
                                        <a:latin typeface="Cambria Math" panose="02040503050406030204" pitchFamily="18" charset="0"/>
                                        <a:ea typeface="宋体" panose="02010600030101010101" pitchFamily="2" charset="-122"/>
                                        <a:cs typeface="Times New Roman" panose="02020603050405020304" pitchFamily="18" charset="0"/>
                                      </a:rPr>
                                      <m:t>2</m:t>
                                    </m:r>
                                  </m:den>
                                </m:f>
                                <m:r>
                                  <a:rPr lang="en-US" sz="14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fPr>
                                  <m:num>
                                    <m:sSup>
                                      <m:sSup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sSupPr>
                                      <m:e>
                                        <m:r>
                                          <a:rPr lang="en-US" sz="1400" i="1">
                                            <a:effectLst/>
                                            <a:latin typeface="Cambria Math" panose="02040503050406030204" pitchFamily="18" charset="0"/>
                                            <a:ea typeface="宋体" panose="02010600030101010101" pitchFamily="2" charset="-122"/>
                                            <a:cs typeface="Times New Roman" panose="02020603050405020304" pitchFamily="18" charset="0"/>
                                          </a:rPr>
                                          <m:t>𝐶</m:t>
                                        </m:r>
                                      </m:e>
                                      <m:sup>
                                        <m:r>
                                          <a:rPr lang="en-US" sz="1400" i="1">
                                            <a:effectLst/>
                                            <a:latin typeface="Cambria Math" panose="02040503050406030204" pitchFamily="18" charset="0"/>
                                            <a:ea typeface="宋体" panose="02010600030101010101" pitchFamily="2" charset="-122"/>
                                            <a:cs typeface="Times New Roman" panose="02020603050405020304" pitchFamily="18" charset="0"/>
                                          </a:rPr>
                                          <m:t>2</m:t>
                                        </m:r>
                                      </m:sup>
                                    </m:sSup>
                                  </m:num>
                                  <m:den>
                                    <m:r>
                                      <a:rPr lang="en-US" sz="1400" i="1">
                                        <a:effectLst/>
                                        <a:latin typeface="Cambria Math" panose="02040503050406030204" pitchFamily="18" charset="0"/>
                                        <a:ea typeface="宋体" panose="02010600030101010101" pitchFamily="2" charset="-122"/>
                                        <a:cs typeface="Times New Roman" panose="02020603050405020304" pitchFamily="18" charset="0"/>
                                      </a:rPr>
                                      <m:t>8</m:t>
                                    </m:r>
                                    <m:r>
                                      <a:rPr lang="en-US" sz="1400" i="1">
                                        <a:effectLst/>
                                        <a:latin typeface="Cambria Math" panose="02040503050406030204" pitchFamily="18" charset="0"/>
                                        <a:ea typeface="宋体" panose="02010600030101010101" pitchFamily="2" charset="-122"/>
                                        <a:cs typeface="Times New Roman" panose="02020603050405020304" pitchFamily="18" charset="0"/>
                                      </a:rPr>
                                      <m:t>𝐻</m:t>
                                    </m:r>
                                  </m:den>
                                </m:f>
                                <m:r>
                                  <a:rPr lang="en-US" sz="14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400" i="1">
                                        <a:effectLst/>
                                        <a:latin typeface="Cambria Math" panose="02040503050406030204" pitchFamily="18" charset="0"/>
                                        <a:ea typeface="宋体" panose="02010600030101010101" pitchFamily="2" charset="-122"/>
                                        <a:cs typeface="Times New Roman" panose="02020603050405020304" pitchFamily="18" charset="0"/>
                                      </a:rPr>
                                      <m:t>𝐿𝑎𝑛𝑒</m:t>
                                    </m:r>
                                    <m:r>
                                      <a:rPr lang="en-US" sz="1400" i="1">
                                        <a:effectLst/>
                                        <a:latin typeface="Cambria Math" panose="02040503050406030204" pitchFamily="18" charset="0"/>
                                        <a:ea typeface="宋体" panose="02010600030101010101" pitchFamily="2" charset="-122"/>
                                        <a:cs typeface="Times New Roman" panose="02020603050405020304" pitchFamily="18" charset="0"/>
                                      </a:rPr>
                                      <m:t> </m:t>
                                    </m:r>
                                    <m:r>
                                      <a:rPr lang="en-US" sz="1400" i="1">
                                        <a:effectLst/>
                                        <a:latin typeface="Cambria Math" panose="02040503050406030204" pitchFamily="18" charset="0"/>
                                        <a:ea typeface="宋体" panose="02010600030101010101" pitchFamily="2" charset="-122"/>
                                        <a:cs typeface="Times New Roman" panose="02020603050405020304" pitchFamily="18" charset="0"/>
                                      </a:rPr>
                                      <m:t>𝑊𝑖𝑑𝑡h</m:t>
                                    </m:r>
                                  </m:num>
                                  <m:den>
                                    <m:r>
                                      <a:rPr lang="en-US" sz="1400" i="1">
                                        <a:effectLst/>
                                        <a:latin typeface="Cambria Math" panose="02040503050406030204" pitchFamily="18" charset="0"/>
                                        <a:ea typeface="宋体" panose="02010600030101010101" pitchFamily="2" charset="-122"/>
                                        <a:cs typeface="Times New Roman" panose="02020603050405020304" pitchFamily="18" charset="0"/>
                                      </a:rPr>
                                      <m:t>2</m:t>
                                    </m:r>
                                  </m:den>
                                </m:f>
                                <m:r>
                                  <a:rPr lang="en-US" sz="1400" b="1" i="1">
                                    <a:effectLst/>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(7)</a:t>
                          </a:r>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015231"/>
                      </a:ext>
                    </a:extLst>
                  </a:tr>
                  <a:tr h="0">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marL="0" marR="0" indent="457200">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i="1">
                                    <a:effectLst/>
                                    <a:latin typeface="Cambria Math" panose="02040503050406030204" pitchFamily="18" charset="0"/>
                                    <a:ea typeface="宋体" panose="02010600030101010101" pitchFamily="2" charset="-122"/>
                                    <a:cs typeface="Times New Roman" panose="02020603050405020304" pitchFamily="18" charset="0"/>
                                  </a:rPr>
                                  <m:t>𝐷</m:t>
                                </m:r>
                                <m:r>
                                  <a:rPr lang="en-US" sz="14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400" i="1">
                                        <a:effectLst/>
                                        <a:latin typeface="Cambria Math" panose="02040503050406030204" pitchFamily="18" charset="0"/>
                                        <a:ea typeface="宋体" panose="02010600030101010101" pitchFamily="2" charset="-122"/>
                                        <a:cs typeface="Times New Roman" panose="02020603050405020304" pitchFamily="18" charset="0"/>
                                      </a:rPr>
                                      <m:t>5729.38</m:t>
                                    </m:r>
                                  </m:num>
                                  <m:den>
                                    <m:r>
                                      <a:rPr lang="en-US" sz="1400" i="1">
                                        <a:effectLst/>
                                        <a:latin typeface="Cambria Math" panose="02040503050406030204" pitchFamily="18" charset="0"/>
                                        <a:ea typeface="宋体" panose="02010600030101010101" pitchFamily="2" charset="-122"/>
                                        <a:cs typeface="Times New Roman" panose="02020603050405020304" pitchFamily="18" charset="0"/>
                                      </a:rPr>
                                      <m:t>𝑅</m:t>
                                    </m:r>
                                  </m:den>
                                </m:f>
                                <m:r>
                                  <a:rPr lang="en-US" sz="1400" i="1">
                                    <a:effectLst/>
                                    <a:latin typeface="Cambria Math" panose="02040503050406030204" pitchFamily="18" charset="0"/>
                                    <a:ea typeface="宋体" panose="02010600030101010101" pitchFamily="2" charset="-122"/>
                                    <a:cs typeface="Times New Roman" panose="02020603050405020304" pitchFamily="18" charset="0"/>
                                  </a:rPr>
                                  <m:t>  </m:t>
                                </m:r>
                                <m:r>
                                  <a:rPr lang="en-US" sz="1400" b="1" i="1">
                                    <a:effectLst/>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pPr marL="0" marR="0" algn="ctr">
                            <a:lnSpc>
                              <a:spcPct val="200000"/>
                            </a:lnSpc>
                            <a:spcBef>
                              <a:spcPts val="0"/>
                            </a:spcBef>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(8)</a:t>
                          </a:r>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25167170"/>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449146400"/>
                  </p:ext>
                </p:extLst>
              </p:nvPr>
            </p:nvGraphicFramePr>
            <p:xfrm>
              <a:off x="76201" y="1858852"/>
              <a:ext cx="6172199" cy="2516886"/>
            </p:xfrm>
            <a:graphic>
              <a:graphicData uri="http://schemas.openxmlformats.org/drawingml/2006/table">
                <a:tbl>
                  <a:tblPr firstRow="1" firstCol="1" bandRow="1"/>
                  <a:tblGrid>
                    <a:gridCol w="575738">
                      <a:extLst>
                        <a:ext uri="{9D8B030D-6E8A-4147-A177-3AD203B41FA5}">
                          <a16:colId xmlns:a16="http://schemas.microsoft.com/office/drawing/2014/main" val="2166813648"/>
                        </a:ext>
                      </a:extLst>
                    </a:gridCol>
                    <a:gridCol w="4634514">
                      <a:extLst>
                        <a:ext uri="{9D8B030D-6E8A-4147-A177-3AD203B41FA5}">
                          <a16:colId xmlns:a16="http://schemas.microsoft.com/office/drawing/2014/main" val="4233693492"/>
                        </a:ext>
                      </a:extLst>
                    </a:gridCol>
                    <a:gridCol w="961947">
                      <a:extLst>
                        <a:ext uri="{9D8B030D-6E8A-4147-A177-3AD203B41FA5}">
                          <a16:colId xmlns:a16="http://schemas.microsoft.com/office/drawing/2014/main" val="1838718503"/>
                        </a:ext>
                      </a:extLst>
                    </a:gridCol>
                  </a:tblGrid>
                  <a:tr h="853313">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a:blip r:embed="rId4"/>
                          <a:stretch>
                            <a:fillRect l="-12352" r="-20762" b="-195714"/>
                          </a:stretch>
                        </a:blipFill>
                      </a:tcPr>
                    </a:tc>
                    <a:tc>
                      <a:txBody>
                        <a:bodyPr/>
                        <a:lstStyle/>
                        <a:p>
                          <a:pPr marL="0" marR="0" algn="ctr">
                            <a:lnSpc>
                              <a:spcPct val="200000"/>
                            </a:lnSpc>
                            <a:spcBef>
                              <a:spcPts val="0"/>
                            </a:spcBef>
                            <a:spcAft>
                              <a:spcPts val="0"/>
                            </a:spcAft>
                          </a:pPr>
                          <a:r>
                            <a:rPr lang="en-US" sz="1400" dirty="0" smtClean="0">
                              <a:effectLst/>
                              <a:latin typeface="Times New Roman" panose="02020603050405020304" pitchFamily="18" charset="0"/>
                              <a:ea typeface="宋体" panose="02010600030101010101" pitchFamily="2" charset="-122"/>
                              <a:cs typeface="Times New Roman" panose="02020603050405020304" pitchFamily="18" charset="0"/>
                            </a:rPr>
                            <a:t>(</a:t>
                          </a: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6)</a:t>
                          </a:r>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533568204"/>
                      </a:ext>
                    </a:extLst>
                  </a:tr>
                  <a:tr h="856107">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a:blip r:embed="rId4"/>
                          <a:stretch>
                            <a:fillRect l="-12352" t="-99291" r="-20762" b="-94326"/>
                          </a:stretch>
                        </a:blipFill>
                      </a:tcPr>
                    </a:tc>
                    <a:tc>
                      <a:txBody>
                        <a:bodyPr/>
                        <a:lstStyle/>
                        <a:p>
                          <a:pPr marL="0" marR="0" algn="ctr">
                            <a:lnSpc>
                              <a:spcPct val="200000"/>
                            </a:lnSpc>
                            <a:spcBef>
                              <a:spcPts val="0"/>
                            </a:spcBef>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(7)</a:t>
                          </a:r>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015231"/>
                      </a:ext>
                    </a:extLst>
                  </a:tr>
                  <a:tr h="807466">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blipFill>
                          <a:blip r:embed="rId4"/>
                          <a:stretch>
                            <a:fillRect l="-12352" t="-211278" r="-20762"/>
                          </a:stretch>
                        </a:blipFill>
                      </a:tcPr>
                    </a:tc>
                    <a:tc>
                      <a:txBody>
                        <a:bodyPr/>
                        <a:lstStyle/>
                        <a:p>
                          <a:pPr marL="0" marR="0" algn="ctr">
                            <a:lnSpc>
                              <a:spcPct val="200000"/>
                            </a:lnSpc>
                            <a:spcBef>
                              <a:spcPts val="0"/>
                            </a:spcBef>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(8)</a:t>
                          </a:r>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62516717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959592144"/>
                  </p:ext>
                </p:extLst>
              </p:nvPr>
            </p:nvGraphicFramePr>
            <p:xfrm>
              <a:off x="308386" y="4674282"/>
              <a:ext cx="5940014" cy="1815096"/>
            </p:xfrm>
            <a:graphic>
              <a:graphicData uri="http://schemas.openxmlformats.org/drawingml/2006/table">
                <a:tbl>
                  <a:tblPr firstRow="1" firstCol="1" bandRow="1"/>
                  <a:tblGrid>
                    <a:gridCol w="554080">
                      <a:extLst>
                        <a:ext uri="{9D8B030D-6E8A-4147-A177-3AD203B41FA5}">
                          <a16:colId xmlns:a16="http://schemas.microsoft.com/office/drawing/2014/main" val="3154622670"/>
                        </a:ext>
                      </a:extLst>
                    </a:gridCol>
                    <a:gridCol w="4460173">
                      <a:extLst>
                        <a:ext uri="{9D8B030D-6E8A-4147-A177-3AD203B41FA5}">
                          <a16:colId xmlns:a16="http://schemas.microsoft.com/office/drawing/2014/main" val="1851671411"/>
                        </a:ext>
                      </a:extLst>
                    </a:gridCol>
                    <a:gridCol w="925761">
                      <a:extLst>
                        <a:ext uri="{9D8B030D-6E8A-4147-A177-3AD203B41FA5}">
                          <a16:colId xmlns:a16="http://schemas.microsoft.com/office/drawing/2014/main" val="3600368735"/>
                        </a:ext>
                      </a:extLst>
                    </a:gridCol>
                  </a:tblGrid>
                  <a:tr h="503933">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457200">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宋体" panose="02010600030101010101" pitchFamily="2" charset="-122"/>
                                        <a:cs typeface="Times New Roman" panose="02020603050405020304" pitchFamily="18" charset="0"/>
                                      </a:rPr>
                                      <m:t>𝐶</m:t>
                                    </m:r>
                                  </m:e>
                                  <m:sub>
                                    <m:r>
                                      <a:rPr lang="en-US" sz="14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sz="1400" i="1">
                                    <a:effectLst/>
                                    <a:latin typeface="Cambria Math" panose="02040503050406030204" pitchFamily="18" charset="0"/>
                                    <a:ea typeface="宋体" panose="02010600030101010101" pitchFamily="2" charset="-122"/>
                                    <a:cs typeface="Times New Roman" panose="02020603050405020304" pitchFamily="18" charset="0"/>
                                  </a:rPr>
                                  <m:t>= </m:t>
                                </m:r>
                                <m:r>
                                  <a:rPr lang="en-US" sz="1400" i="1">
                                    <a:effectLst/>
                                    <a:latin typeface="Cambria Math" panose="02040503050406030204" pitchFamily="18" charset="0"/>
                                    <a:ea typeface="宋体" panose="02010600030101010101" pitchFamily="2" charset="-122"/>
                                    <a:cs typeface="Times New Roman" panose="02020603050405020304" pitchFamily="18" charset="0"/>
                                  </a:rPr>
                                  <m:t>𝑑𝑖𝑠</m:t>
                                </m:r>
                                <m:r>
                                  <a:rPr lang="en-US" sz="14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宋体" panose="02010600030101010101" pitchFamily="2" charset="-122"/>
                                        <a:cs typeface="Times New Roman" panose="02020603050405020304" pitchFamily="18" charset="0"/>
                                      </a:rPr>
                                      <m:t>𝑃𝐶</m:t>
                                    </m:r>
                                  </m:e>
                                  <m:sub>
                                    <m:r>
                                      <a:rPr lang="en-US" sz="1400" i="1">
                                        <a:effectLst/>
                                        <a:latin typeface="Cambria Math" panose="02040503050406030204" pitchFamily="18" charset="0"/>
                                        <a:ea typeface="宋体" panose="02010600030101010101" pitchFamily="2" charset="-122"/>
                                        <a:cs typeface="Times New Roman" panose="02020603050405020304" pitchFamily="18" charset="0"/>
                                      </a:rPr>
                                      <m:t>𝑗</m:t>
                                    </m:r>
                                  </m:sub>
                                </m:sSub>
                                <m:r>
                                  <a:rPr lang="en-US" sz="1400" i="1">
                                    <a:effectLst/>
                                    <a:latin typeface="Cambria Math" panose="02040503050406030204" pitchFamily="18" charset="0"/>
                                    <a:ea typeface="宋体" panose="02010600030101010101" pitchFamily="2" charset="-122"/>
                                    <a:cs typeface="Times New Roman" panose="02020603050405020304" pitchFamily="18" charset="0"/>
                                  </a:rPr>
                                  <m:t>, </m:t>
                                </m:r>
                                <m:sSub>
                                  <m:sSub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宋体" panose="02010600030101010101" pitchFamily="2" charset="-122"/>
                                        <a:cs typeface="Times New Roman" panose="02020603050405020304" pitchFamily="18" charset="0"/>
                                      </a:rPr>
                                      <m:t>𝑃𝑇</m:t>
                                    </m:r>
                                  </m:e>
                                  <m:sub>
                                    <m:r>
                                      <a:rPr lang="en-US" sz="1400" i="1">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sz="1400" i="1">
                                    <a:effectLst/>
                                    <a:latin typeface="Cambria Math" panose="02040503050406030204" pitchFamily="18" charset="0"/>
                                    <a:ea typeface="宋体" panose="02010600030101010101" pitchFamily="2" charset="-122"/>
                                    <a:cs typeface="Times New Roman" panose="02020603050405020304" pitchFamily="18" charset="0"/>
                                  </a:rPr>
                                  <m:t>)  </m:t>
                                </m:r>
                                <m:r>
                                  <a:rPr lang="en-US" sz="1400" b="1" i="1">
                                    <a:effectLst/>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(9)</a:t>
                          </a:r>
                          <a:endParaRPr lang="en-US"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743357908"/>
                      </a:ext>
                    </a:extLst>
                  </a:tr>
                  <a:tr h="1311163">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457200">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sz="1400" i="1">
                                        <a:effectLst/>
                                        <a:latin typeface="Cambria Math" panose="02040503050406030204" pitchFamily="18" charset="0"/>
                                        <a:ea typeface="宋体" panose="02010600030101010101" pitchFamily="2" charset="-122"/>
                                        <a:cs typeface="Times New Roman" panose="02020603050405020304" pitchFamily="18" charset="0"/>
                                      </a:rPr>
                                      <m:t>𝑎𝑣𝑔</m:t>
                                    </m:r>
                                  </m:sub>
                                </m:sSub>
                                <m:r>
                                  <a:rPr lang="en-US" sz="14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400" i="1" smtClean="0">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400" b="0" i="1" smtClean="0">
                                        <a:effectLst/>
                                        <a:latin typeface="Cambria Math" panose="02040503050406030204" pitchFamily="18" charset="0"/>
                                        <a:ea typeface="宋体" panose="02010600030101010101" pitchFamily="2" charset="-122"/>
                                        <a:cs typeface="Times New Roman" panose="02020603050405020304" pitchFamily="18" charset="0"/>
                                      </a:rPr>
                                      <m:t>1</m:t>
                                    </m:r>
                                  </m:num>
                                  <m:den>
                                    <m:r>
                                      <a:rPr lang="en-US" sz="1400" b="0" i="1" smtClean="0">
                                        <a:effectLst/>
                                        <a:latin typeface="Cambria Math" panose="02040503050406030204" pitchFamily="18" charset="0"/>
                                        <a:ea typeface="宋体" panose="02010600030101010101" pitchFamily="2" charset="-122"/>
                                        <a:cs typeface="Times New Roman" panose="02020603050405020304" pitchFamily="18" charset="0"/>
                                      </a:rPr>
                                      <m:t>9</m:t>
                                    </m:r>
                                  </m:den>
                                </m:f>
                                <m:nary>
                                  <m:naryPr>
                                    <m:chr m:val="∑"/>
                                    <m:limLoc m:val="undOvr"/>
                                    <m:ctrlPr>
                                      <a:rPr lang="en-US" sz="1400" i="1" smtClean="0">
                                        <a:effectLst/>
                                        <a:latin typeface="Cambria Math" panose="02040503050406030204" pitchFamily="18" charset="0"/>
                                        <a:ea typeface="宋体" panose="02010600030101010101" pitchFamily="2" charset="-122"/>
                                        <a:cs typeface="Times New Roman" panose="02020603050405020304" pitchFamily="18" charset="0"/>
                                      </a:rPr>
                                    </m:ctrlPr>
                                  </m:naryPr>
                                  <m:sub>
                                    <m:r>
                                      <a:rPr lang="en-US" sz="1400" i="1">
                                        <a:effectLst/>
                                        <a:latin typeface="Cambria Math" panose="02040503050406030204" pitchFamily="18" charset="0"/>
                                        <a:ea typeface="宋体" panose="02010600030101010101" pitchFamily="2" charset="-122"/>
                                        <a:cs typeface="Times New Roman" panose="02020603050405020304" pitchFamily="18" charset="0"/>
                                      </a:rPr>
                                      <m:t>𝑖</m:t>
                                    </m:r>
                                    <m:r>
                                      <a:rPr lang="en-US" sz="14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sz="1400" i="1">
                                        <a:effectLst/>
                                        <a:latin typeface="Cambria Math" panose="02040503050406030204" pitchFamily="18" charset="0"/>
                                        <a:ea typeface="宋体" panose="02010600030101010101" pitchFamily="2" charset="-122"/>
                                        <a:cs typeface="Times New Roman" panose="02020603050405020304" pitchFamily="18" charset="0"/>
                                      </a:rPr>
                                      <m:t>9</m:t>
                                    </m:r>
                                  </m:sup>
                                  <m:e>
                                    <m:f>
                                      <m:f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宋体" panose="02010600030101010101" pitchFamily="2" charset="-122"/>
                                                <a:cs typeface="Times New Roman" panose="02020603050405020304" pitchFamily="18" charset="0"/>
                                              </a:rPr>
                                              <m:t>𝑅</m:t>
                                            </m:r>
                                          </m:e>
                                          <m:sub>
                                            <m:r>
                                              <a:rPr lang="en-US" sz="1400" i="1">
                                                <a:effectLst/>
                                                <a:latin typeface="Cambria Math" panose="02040503050406030204" pitchFamily="18" charset="0"/>
                                                <a:ea typeface="宋体" panose="02010600030101010101" pitchFamily="2" charset="-122"/>
                                                <a:cs typeface="Times New Roman" panose="02020603050405020304" pitchFamily="18" charset="0"/>
                                              </a:rPr>
                                              <m:t>𝑖</m:t>
                                            </m:r>
                                          </m:sub>
                                        </m:sSub>
                                        <m:sSub>
                                          <m:sSub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宋体" panose="02010600030101010101" pitchFamily="2" charset="-122"/>
                                                <a:cs typeface="Times New Roman" panose="02020603050405020304" pitchFamily="18" charset="0"/>
                                              </a:rPr>
                                              <m:t>𝐻</m:t>
                                            </m:r>
                                          </m:e>
                                          <m:sub>
                                            <m:r>
                                              <a:rPr lang="en-US" sz="1400" i="1">
                                                <a:effectLst/>
                                                <a:latin typeface="Cambria Math" panose="02040503050406030204" pitchFamily="18" charset="0"/>
                                                <a:ea typeface="宋体" panose="02010600030101010101" pitchFamily="2" charset="-122"/>
                                                <a:cs typeface="Times New Roman" panose="02020603050405020304" pitchFamily="18" charset="0"/>
                                              </a:rPr>
                                              <m:t>𝑖</m:t>
                                            </m:r>
                                          </m:sub>
                                        </m:sSub>
                                      </m:num>
                                      <m:den>
                                        <m:sSub>
                                          <m:sSubPr>
                                            <m:ctrlPr>
                                              <a:rPr lang="en-US" sz="14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400" i="1">
                                                <a:effectLst/>
                                                <a:latin typeface="Cambria Math" panose="02040503050406030204" pitchFamily="18" charset="0"/>
                                                <a:ea typeface="宋体" panose="02010600030101010101" pitchFamily="2" charset="-122"/>
                                                <a:cs typeface="Times New Roman" panose="02020603050405020304" pitchFamily="18" charset="0"/>
                                              </a:rPr>
                                              <m:t>𝐻</m:t>
                                            </m:r>
                                          </m:e>
                                          <m:sub>
                                            <m:r>
                                              <a:rPr lang="en-US" sz="1400" i="1">
                                                <a:effectLst/>
                                                <a:latin typeface="Cambria Math" panose="02040503050406030204" pitchFamily="18" charset="0"/>
                                                <a:ea typeface="宋体" panose="02010600030101010101" pitchFamily="2" charset="-122"/>
                                                <a:cs typeface="Times New Roman" panose="02020603050405020304" pitchFamily="18" charset="0"/>
                                              </a:rPr>
                                              <m:t>𝑖</m:t>
                                            </m:r>
                                          </m:sub>
                                        </m:sSub>
                                      </m:den>
                                    </m:f>
                                  </m:e>
                                </m:nary>
                                <m:r>
                                  <a:rPr lang="en-US" sz="1400" b="1" i="1">
                                    <a:effectLst/>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200000"/>
                            </a:lnSpc>
                            <a:spcBef>
                              <a:spcPts val="0"/>
                            </a:spcBef>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(10)</a:t>
                          </a:r>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12598684"/>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959592144"/>
                  </p:ext>
                </p:extLst>
              </p:nvPr>
            </p:nvGraphicFramePr>
            <p:xfrm>
              <a:off x="308386" y="4674282"/>
              <a:ext cx="5940014" cy="1815096"/>
            </p:xfrm>
            <a:graphic>
              <a:graphicData uri="http://schemas.openxmlformats.org/drawingml/2006/table">
                <a:tbl>
                  <a:tblPr firstRow="1" firstCol="1" bandRow="1"/>
                  <a:tblGrid>
                    <a:gridCol w="554080">
                      <a:extLst>
                        <a:ext uri="{9D8B030D-6E8A-4147-A177-3AD203B41FA5}">
                          <a16:colId xmlns:a16="http://schemas.microsoft.com/office/drawing/2014/main" val="3154622670"/>
                        </a:ext>
                      </a:extLst>
                    </a:gridCol>
                    <a:gridCol w="4460173">
                      <a:extLst>
                        <a:ext uri="{9D8B030D-6E8A-4147-A177-3AD203B41FA5}">
                          <a16:colId xmlns:a16="http://schemas.microsoft.com/office/drawing/2014/main" val="1851671411"/>
                        </a:ext>
                      </a:extLst>
                    </a:gridCol>
                    <a:gridCol w="925761">
                      <a:extLst>
                        <a:ext uri="{9D8B030D-6E8A-4147-A177-3AD203B41FA5}">
                          <a16:colId xmlns:a16="http://schemas.microsoft.com/office/drawing/2014/main" val="3600368735"/>
                        </a:ext>
                      </a:extLst>
                    </a:gridCol>
                  </a:tblGrid>
                  <a:tr h="503933">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5"/>
                          <a:stretch>
                            <a:fillRect l="-12432" r="-20765" b="-260241"/>
                          </a:stretch>
                        </a:blipFill>
                      </a:tcPr>
                    </a:tc>
                    <a:tc>
                      <a:txBody>
                        <a:bodyPr/>
                        <a:lstStyle/>
                        <a:p>
                          <a:pPr marL="0" marR="0" algn="ctr">
                            <a:lnSpc>
                              <a:spcPct val="200000"/>
                            </a:lnSpc>
                            <a:spcBef>
                              <a:spcPts val="0"/>
                            </a:spcBef>
                            <a:spcAft>
                              <a:spcPts val="0"/>
                            </a:spcAft>
                          </a:pPr>
                          <a:r>
                            <a:rPr lang="en-US" sz="1400">
                              <a:effectLst/>
                              <a:latin typeface="Times New Roman" panose="02020603050405020304" pitchFamily="18" charset="0"/>
                              <a:ea typeface="宋体" panose="02010600030101010101" pitchFamily="2" charset="-122"/>
                              <a:cs typeface="Times New Roman" panose="02020603050405020304" pitchFamily="18" charset="0"/>
                            </a:rPr>
                            <a:t>(9)</a:t>
                          </a:r>
                          <a:endParaRPr lang="en-US" sz="14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743357908"/>
                      </a:ext>
                    </a:extLst>
                  </a:tr>
                  <a:tr h="1311163">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5"/>
                          <a:stretch>
                            <a:fillRect l="-12432" t="-38426" r="-20765"/>
                          </a:stretch>
                        </a:blipFill>
                      </a:tcPr>
                    </a:tc>
                    <a:tc>
                      <a:txBody>
                        <a:bodyPr/>
                        <a:lstStyle/>
                        <a:p>
                          <a:pPr marL="0" marR="0" algn="ctr">
                            <a:lnSpc>
                              <a:spcPct val="200000"/>
                            </a:lnSpc>
                            <a:spcBef>
                              <a:spcPts val="0"/>
                            </a:spcBef>
                            <a:spcAft>
                              <a:spcPts val="0"/>
                            </a:spcAft>
                          </a:pPr>
                          <a:r>
                            <a:rPr lang="en-US" sz="1400" dirty="0">
                              <a:effectLst/>
                              <a:latin typeface="Times New Roman" panose="02020603050405020304" pitchFamily="18" charset="0"/>
                              <a:ea typeface="宋体" panose="02010600030101010101" pitchFamily="2" charset="-122"/>
                              <a:cs typeface="Times New Roman" panose="02020603050405020304" pitchFamily="18" charset="0"/>
                            </a:rPr>
                            <a:t>(10)</a:t>
                          </a:r>
                          <a:endParaRPr lang="en-US" sz="14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712598684"/>
                      </a:ext>
                    </a:extLst>
                  </a:tr>
                </a:tbl>
              </a:graphicData>
            </a:graphic>
          </p:graphicFrame>
        </mc:Fallback>
      </mc:AlternateContent>
    </p:spTree>
    <p:extLst>
      <p:ext uri="{BB962C8B-B14F-4D97-AF65-F5344CB8AC3E}">
        <p14:creationId xmlns:p14="http://schemas.microsoft.com/office/powerpoint/2010/main" val="382625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8"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Outline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20" name="Content Placeholder 2"/>
          <p:cNvSpPr txBox="1">
            <a:spLocks/>
          </p:cNvSpPr>
          <p:nvPr/>
        </p:nvSpPr>
        <p:spPr>
          <a:xfrm>
            <a:off x="533400" y="1295400"/>
            <a:ext cx="63246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	Motivation</a:t>
            </a:r>
          </a:p>
          <a:p>
            <a:pPr marL="0" indent="0">
              <a:buNone/>
            </a:pPr>
            <a:r>
              <a:rPr lang="en-US" sz="2400" dirty="0">
                <a:latin typeface="Arial" panose="020B0604020202020204" pitchFamily="34" charset="0"/>
                <a:cs typeface="Arial" panose="020B0604020202020204" pitchFamily="34" charset="0"/>
              </a:rPr>
              <a:t>	Objectives</a:t>
            </a:r>
          </a:p>
          <a:p>
            <a:pPr marL="0" indent="0">
              <a:buNone/>
            </a:pPr>
            <a:r>
              <a:rPr lang="en-US" sz="2400" dirty="0">
                <a:latin typeface="Arial" panose="020B0604020202020204" pitchFamily="34" charset="0"/>
                <a:cs typeface="Arial" panose="020B0604020202020204" pitchFamily="34" charset="0"/>
              </a:rPr>
              <a:t>	Contributions</a:t>
            </a:r>
          </a:p>
          <a:p>
            <a:pPr marL="0" indent="0">
              <a:buNone/>
            </a:pPr>
            <a:r>
              <a:rPr lang="en-US" sz="2400" dirty="0">
                <a:latin typeface="Arial" panose="020B0604020202020204" pitchFamily="34" charset="0"/>
                <a:cs typeface="Arial" panose="020B0604020202020204" pitchFamily="34" charset="0"/>
              </a:rPr>
              <a:t>	Literature Review </a:t>
            </a:r>
          </a:p>
          <a:p>
            <a:pPr marL="0" indent="0">
              <a:buNone/>
            </a:pPr>
            <a:r>
              <a:rPr lang="en-US" sz="2400" dirty="0">
                <a:latin typeface="Arial" panose="020B0604020202020204" pitchFamily="34" charset="0"/>
                <a:cs typeface="Arial" panose="020B0604020202020204" pitchFamily="34" charset="0"/>
              </a:rPr>
              <a:t>	System Architecture and Design</a:t>
            </a:r>
          </a:p>
          <a:p>
            <a:pPr marL="0" indent="0">
              <a:buNone/>
            </a:pPr>
            <a:r>
              <a:rPr lang="en-US" sz="2400" dirty="0">
                <a:latin typeface="Arial" panose="020B0604020202020204" pitchFamily="34" charset="0"/>
                <a:cs typeface="Arial" panose="020B0604020202020204" pitchFamily="34" charset="0"/>
              </a:rPr>
              <a:t>	Methodology</a:t>
            </a:r>
          </a:p>
          <a:p>
            <a:pPr marL="0" indent="0">
              <a:buNone/>
            </a:pPr>
            <a:r>
              <a:rPr lang="en-US" sz="2400" dirty="0">
                <a:latin typeface="Arial" panose="020B0604020202020204" pitchFamily="34" charset="0"/>
                <a:cs typeface="Arial" panose="020B0604020202020204" pitchFamily="34" charset="0"/>
              </a:rPr>
              <a:t>	Field Evaluation</a:t>
            </a:r>
          </a:p>
          <a:p>
            <a:pPr marL="0" indent="0">
              <a:buNone/>
            </a:pPr>
            <a:r>
              <a:rPr lang="en-US" sz="2400" dirty="0">
                <a:latin typeface="Arial" panose="020B0604020202020204" pitchFamily="34" charset="0"/>
                <a:cs typeface="Arial" panose="020B0604020202020204" pitchFamily="34" charset="0"/>
              </a:rPr>
              <a:t>	Conclusions and Future Work</a:t>
            </a:r>
          </a:p>
        </p:txBody>
      </p:sp>
      <p:sp>
        <p:nvSpPr>
          <p:cNvPr id="21" name="Oval 20"/>
          <p:cNvSpPr/>
          <p:nvPr/>
        </p:nvSpPr>
        <p:spPr>
          <a:xfrm>
            <a:off x="1295400" y="1524000"/>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1295399" y="1959423"/>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1295398" y="237960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1298141" y="2772522"/>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1295398" y="3247763"/>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1295398" y="3712900"/>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1295398" y="4082751"/>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295398" y="45558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15585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Methodology (cont.)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grpSp>
        <p:nvGrpSpPr>
          <p:cNvPr id="8" name="Group 19"/>
          <p:cNvGrpSpPr/>
          <p:nvPr/>
        </p:nvGrpSpPr>
        <p:grpSpPr>
          <a:xfrm>
            <a:off x="533400" y="1219200"/>
            <a:ext cx="7857931" cy="461665"/>
            <a:chOff x="676469" y="5410199"/>
            <a:chExt cx="7857931" cy="589328"/>
          </a:xfrm>
        </p:grpSpPr>
        <p:sp>
          <p:nvSpPr>
            <p:cNvPr id="9" name="Oval 8"/>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err="1">
                  <a:solidFill>
                    <a:srgbClr val="0033CC"/>
                  </a:solidFill>
                  <a:latin typeface="Arial" panose="020B0604020202020204" pitchFamily="34" charset="0"/>
                  <a:cs typeface="Arial" panose="020B0604020202020204" pitchFamily="34" charset="0"/>
                </a:rPr>
                <a:t>Superelevation</a:t>
              </a:r>
              <a:r>
                <a:rPr lang="en-US" sz="2400" dirty="0">
                  <a:solidFill>
                    <a:srgbClr val="0033CC"/>
                  </a:solidFill>
                  <a:latin typeface="Arial" panose="020B0604020202020204" pitchFamily="34" charset="0"/>
                  <a:cs typeface="Arial" panose="020B0604020202020204" pitchFamily="34" charset="0"/>
                </a:rPr>
                <a:t> Estimation </a:t>
              </a:r>
            </a:p>
          </p:txBody>
        </p:sp>
      </p:grpSp>
      <mc:AlternateContent xmlns:mc="http://schemas.openxmlformats.org/markup-compatibility/2006" xmlns:a14="http://schemas.microsoft.com/office/drawing/2010/main">
        <mc:Choice Requires="a14">
          <p:sp>
            <p:nvSpPr>
              <p:cNvPr id="7" name="TextBox 6"/>
              <p:cNvSpPr txBox="1"/>
              <p:nvPr/>
            </p:nvSpPr>
            <p:spPr>
              <a:xfrm>
                <a:off x="625475" y="4482011"/>
                <a:ext cx="8061325" cy="1200329"/>
              </a:xfrm>
              <a:prstGeom prst="rect">
                <a:avLst/>
              </a:prstGeom>
              <a:noFill/>
            </p:spPr>
            <p:txBody>
              <a:bodyPr wrap="square" rtlCol="0">
                <a:spAutoFit/>
              </a:bodyPr>
              <a:lstStyle/>
              <a:p>
                <a:r>
                  <a:rPr lang="en-US" dirty="0"/>
                  <a:t>where e is the </a:t>
                </a:r>
                <a:r>
                  <a:rPr lang="en-US" dirty="0" err="1"/>
                  <a:t>superelevation</a:t>
                </a:r>
                <a:r>
                  <a:rPr lang="en-US" dirty="0"/>
                  <a:t> in percent; </a:t>
                </a:r>
              </a:p>
              <a:p>
                <a:r>
                  <a:rPr lang="en-US" dirty="0"/>
                  <a:t>f is the side friction factor, which is equivalent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𝑎𝑐𝑐</m:t>
                        </m:r>
                      </m:sub>
                    </m:sSub>
                    <m:r>
                      <a:rPr lang="en-US" i="1">
                        <a:latin typeface="Cambria Math" panose="02040503050406030204" pitchFamily="18" charset="0"/>
                      </a:rPr>
                      <m:t>/</m:t>
                    </m:r>
                    <m:r>
                      <a:rPr lang="en-US" i="1">
                        <a:latin typeface="Cambria Math" panose="02040503050406030204" pitchFamily="18" charset="0"/>
                      </a:rPr>
                      <m:t>𝑔</m:t>
                    </m:r>
                  </m:oMath>
                </a14:m>
                <a:r>
                  <a:rPr lang="en-US" dirty="0"/>
                  <a:t>;</a:t>
                </a:r>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𝑎𝑐𝑐</m:t>
                        </m:r>
                      </m:sub>
                    </m:sSub>
                  </m:oMath>
                </a14:m>
                <a:r>
                  <a:rPr lang="en-US" dirty="0"/>
                  <a:t> is the acceleration rate on the side of vehicle measured by the smartphone; </a:t>
                </a:r>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𝑣</m:t>
                    </m:r>
                  </m:oMath>
                </a14:m>
                <a:r>
                  <a:rPr lang="en-US" dirty="0"/>
                  <a:t> is the vehicle speed in mph; </a:t>
                </a:r>
              </a:p>
            </p:txBody>
          </p:sp>
        </mc:Choice>
        <mc:Fallback xmlns="">
          <p:sp>
            <p:nvSpPr>
              <p:cNvPr id="7" name="TextBox 6"/>
              <p:cNvSpPr txBox="1">
                <a:spLocks noRot="1" noChangeAspect="1" noMove="1" noResize="1" noEditPoints="1" noAdjustHandles="1" noChangeArrowheads="1" noChangeShapeType="1" noTextEdit="1"/>
              </p:cNvSpPr>
              <p:nvPr/>
            </p:nvSpPr>
            <p:spPr>
              <a:xfrm>
                <a:off x="625475" y="4482011"/>
                <a:ext cx="8061325" cy="1200329"/>
              </a:xfrm>
              <a:prstGeom prst="rect">
                <a:avLst/>
              </a:prstGeom>
              <a:blipFill>
                <a:blip r:embed="rId3"/>
                <a:stretch>
                  <a:fillRect l="-681" t="-2538" b="-7107"/>
                </a:stretch>
              </a:blipFill>
            </p:spPr>
            <p:txBody>
              <a:bodyPr/>
              <a:lstStyle/>
              <a:p>
                <a:r>
                  <a:rPr lang="en-US">
                    <a:noFill/>
                  </a:rPr>
                  <a:t> </a:t>
                </a:r>
              </a:p>
            </p:txBody>
          </p:sp>
        </mc:Fallback>
      </mc:AlternateContent>
      <p:pic>
        <p:nvPicPr>
          <p:cNvPr id="13" name="Picture 12"/>
          <p:cNvPicPr>
            <a:picLocks noChangeAspect="1"/>
          </p:cNvPicPr>
          <p:nvPr/>
        </p:nvPicPr>
        <p:blipFill>
          <a:blip r:embed="rId4"/>
          <a:stretch>
            <a:fillRect/>
          </a:stretch>
        </p:blipFill>
        <p:spPr>
          <a:xfrm>
            <a:off x="381001" y="1800740"/>
            <a:ext cx="7960400" cy="2681272"/>
          </a:xfrm>
          <a:prstGeom prst="rect">
            <a:avLst/>
          </a:prstGeom>
        </p:spPr>
      </p:pic>
    </p:spTree>
    <p:extLst>
      <p:ext uri="{BB962C8B-B14F-4D97-AF65-F5344CB8AC3E}">
        <p14:creationId xmlns:p14="http://schemas.microsoft.com/office/powerpoint/2010/main" val="4255301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Methodology (cont.)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grpSp>
        <p:nvGrpSpPr>
          <p:cNvPr id="8" name="Group 19"/>
          <p:cNvGrpSpPr/>
          <p:nvPr/>
        </p:nvGrpSpPr>
        <p:grpSpPr>
          <a:xfrm>
            <a:off x="533400" y="1219203"/>
            <a:ext cx="7857931" cy="461665"/>
            <a:chOff x="676469" y="5410202"/>
            <a:chExt cx="7857931" cy="589328"/>
          </a:xfrm>
        </p:grpSpPr>
        <p:sp>
          <p:nvSpPr>
            <p:cNvPr id="9" name="Oval 8"/>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9"/>
            <p:cNvSpPr txBox="1">
              <a:spLocks noChangeArrowheads="1"/>
            </p:cNvSpPr>
            <p:nvPr/>
          </p:nvSpPr>
          <p:spPr bwMode="auto">
            <a:xfrm>
              <a:off x="914400" y="5410202"/>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Warning of Horizontal Curve</a:t>
              </a:r>
            </a:p>
          </p:txBody>
        </p:sp>
      </p:grpSp>
      <p:sp>
        <p:nvSpPr>
          <p:cNvPr id="11"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5"/>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a:picLocks noChangeAspect="1"/>
          </p:cNvPicPr>
          <p:nvPr/>
        </p:nvPicPr>
        <p:blipFill>
          <a:blip r:embed="rId3"/>
          <a:stretch>
            <a:fillRect/>
          </a:stretch>
        </p:blipFill>
        <p:spPr>
          <a:xfrm>
            <a:off x="5918955" y="1219203"/>
            <a:ext cx="2996445" cy="3047997"/>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521746" y="4572003"/>
                <a:ext cx="7991669" cy="2031325"/>
              </a:xfrm>
              <a:prstGeom prst="rect">
                <a:avLst/>
              </a:prstGeom>
              <a:noFill/>
            </p:spPr>
            <p:txBody>
              <a:bodyPr wrap="square" rtlCol="0">
                <a:spAutoFit/>
              </a:bodyPr>
              <a:lstStyle/>
              <a:p>
                <a:r>
                  <a:rPr lang="en-US"/>
                  <a:t>where </a:t>
                </a:r>
                <a14:m>
                  <m:oMath xmlns:m="http://schemas.openxmlformats.org/officeDocument/2006/math">
                    <m:r>
                      <a:rPr lang="en-US" i="1">
                        <a:latin typeface="Cambria Math" panose="02040503050406030204" pitchFamily="18" charset="0"/>
                      </a:rPr>
                      <m:t>𝑆</m:t>
                    </m:r>
                  </m:oMath>
                </a14:m>
                <a:r>
                  <a:rPr lang="en-US"/>
                  <a:t> is the minimum safe distance (feet),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0</m:t>
                        </m:r>
                      </m:sub>
                    </m:sSub>
                  </m:oMath>
                </a14:m>
                <a:r>
                  <a:rPr lang="en-US"/>
                  <a:t> is the vehicle operating speed on a straight roadway (mph); </a:t>
                </a:r>
                <a14:m>
                  <m:oMath xmlns:m="http://schemas.openxmlformats.org/officeDocument/2006/math">
                    <m:r>
                      <a:rPr lang="en-US" i="1">
                        <a:latin typeface="Cambria Math" panose="02040503050406030204" pitchFamily="18" charset="0"/>
                      </a:rPr>
                      <m:t>𝑉</m:t>
                    </m:r>
                  </m:oMath>
                </a14:m>
                <a:r>
                  <a:rPr lang="en-US"/>
                  <a:t> is the advisory speed at the curve (mph); </a:t>
                </a:r>
                <a14:m>
                  <m:oMath xmlns:m="http://schemas.openxmlformats.org/officeDocument/2006/math">
                    <m:r>
                      <a:rPr lang="en-US" i="1">
                        <a:latin typeface="Cambria Math" panose="02040503050406030204" pitchFamily="18" charset="0"/>
                      </a:rPr>
                      <m:t>𝑡</m:t>
                    </m:r>
                  </m:oMath>
                </a14:m>
                <a:r>
                  <a:rPr lang="en-US"/>
                  <a:t> is the driver perception-reaction time (second), typically 2.5 seconds for design;</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𝑎</m:t>
                    </m:r>
                  </m:oMath>
                </a14:m>
                <a:r>
                  <a:rPr lang="en-US"/>
                  <a:t> is the vehicle deceleration rate (ft/s</a:t>
                </a:r>
                <a:r>
                  <a:rPr lang="en-US" baseline="30000"/>
                  <a:t>2</a:t>
                </a:r>
                <a:r>
                  <a:rPr lang="en-US"/>
                  <a:t>), with the recommended maximum deceleration of 0.34g used by the American Association of State Highway Transportation Officials (AASHTO); </a:t>
                </a:r>
                <a14:m>
                  <m:oMath xmlns:m="http://schemas.openxmlformats.org/officeDocument/2006/math">
                    <m:r>
                      <a:rPr lang="en-US" i="1">
                        <a:latin typeface="Cambria Math" panose="02040503050406030204" pitchFamily="18" charset="0"/>
                      </a:rPr>
                      <m:t>𝑔</m:t>
                    </m:r>
                  </m:oMath>
                </a14:m>
                <a:r>
                  <a:rPr lang="en-US"/>
                  <a:t> is the gravitational constant (32.2 ft/s</a:t>
                </a:r>
                <a:r>
                  <a:rPr lang="en-US" baseline="30000"/>
                  <a:t>2</a:t>
                </a:r>
                <a:r>
                  <a:rPr lang="en-US"/>
                  <a:t>), and </a:t>
                </a:r>
                <a14:m>
                  <m:oMath xmlns:m="http://schemas.openxmlformats.org/officeDocument/2006/math">
                    <m:r>
                      <a:rPr lang="en-US" i="1">
                        <a:latin typeface="Cambria Math" panose="02040503050406030204" pitchFamily="18" charset="0"/>
                      </a:rPr>
                      <m:t>𝐺</m:t>
                    </m:r>
                    <m:r>
                      <a:rPr lang="en-US" i="1">
                        <a:latin typeface="Cambria Math" panose="02040503050406030204" pitchFamily="18" charset="0"/>
                      </a:rPr>
                      <m:t> </m:t>
                    </m:r>
                  </m:oMath>
                </a14:m>
                <a:r>
                  <a:rPr lang="en-US"/>
                  <a:t>is the roadway grade (+ for uphill, -for downhill) in decimal form.</a:t>
                </a:r>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21746" y="4572003"/>
                <a:ext cx="7991669" cy="2031325"/>
              </a:xfrm>
              <a:prstGeom prst="rect">
                <a:avLst/>
              </a:prstGeom>
              <a:blipFill>
                <a:blip r:embed="rId4"/>
                <a:stretch>
                  <a:fillRect l="-686" t="-1502" r="-153" b="-3904"/>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1371600" y="2424093"/>
            <a:ext cx="2571750" cy="914400"/>
          </a:xfrm>
          <a:prstGeom prst="rect">
            <a:avLst/>
          </a:prstGeom>
        </p:spPr>
      </p:pic>
    </p:spTree>
    <p:extLst>
      <p:ext uri="{BB962C8B-B14F-4D97-AF65-F5344CB8AC3E}">
        <p14:creationId xmlns:p14="http://schemas.microsoft.com/office/powerpoint/2010/main" val="108514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Methodology (cont.)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grpSp>
        <p:nvGrpSpPr>
          <p:cNvPr id="8" name="Group 19"/>
          <p:cNvGrpSpPr/>
          <p:nvPr/>
        </p:nvGrpSpPr>
        <p:grpSpPr>
          <a:xfrm>
            <a:off x="533400" y="1219203"/>
            <a:ext cx="7857931" cy="461665"/>
            <a:chOff x="676469" y="5410202"/>
            <a:chExt cx="7857931" cy="589328"/>
          </a:xfrm>
        </p:grpSpPr>
        <p:sp>
          <p:nvSpPr>
            <p:cNvPr id="9" name="Oval 8"/>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9"/>
            <p:cNvSpPr txBox="1">
              <a:spLocks noChangeArrowheads="1"/>
            </p:cNvSpPr>
            <p:nvPr/>
          </p:nvSpPr>
          <p:spPr bwMode="auto">
            <a:xfrm>
              <a:off x="914400" y="5410202"/>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Warning of Horizontal Curve</a:t>
              </a:r>
            </a:p>
          </p:txBody>
        </p:sp>
      </p:grpSp>
      <p:sp>
        <p:nvSpPr>
          <p:cNvPr id="11"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3"/>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5"/>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463475" y="4233060"/>
            <a:ext cx="8375725"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Search Rule I obtains curve data from the spatial database and </a:t>
            </a:r>
            <a:r>
              <a:rPr lang="en-US" dirty="0">
                <a:solidFill>
                  <a:srgbClr val="0033CC"/>
                </a:solidFill>
              </a:rPr>
              <a:t>identifies candidate curve locations</a:t>
            </a:r>
            <a:r>
              <a:rPr lang="en-US" dirty="0"/>
              <a:t>. Search Rule II identifies </a:t>
            </a:r>
            <a:r>
              <a:rPr lang="en-US" dirty="0">
                <a:solidFill>
                  <a:srgbClr val="0033CC"/>
                </a:solidFill>
              </a:rPr>
              <a:t>the nearest curve location</a:t>
            </a:r>
            <a:r>
              <a:rPr lang="en-US" dirty="0"/>
              <a:t> by distance, computes travel time, sends alert commands to HUD, and displays the proper warning.</a:t>
            </a:r>
          </a:p>
          <a:p>
            <a:pPr marL="285750" indent="-285750">
              <a:buFont typeface="Arial" panose="020B0604020202020204" pitchFamily="34" charset="0"/>
              <a:buChar char="•"/>
            </a:pPr>
            <a:r>
              <a:rPr lang="en-US" dirty="0"/>
              <a:t>If the vehicle is operating at a speed within 5 mph above the posted speed limit, the system blinks a red curve arrow once per second. When the vehicle is exceeding the curve’s posted speed limit by 5-10 mph, the red curve sign blinks faster at two times per second. Lastly, if the vehicle’s speed is 10 mph above the posted speed limit, the red curve sign blinks at a faster rate, or four times per second. </a:t>
            </a:r>
          </a:p>
        </p:txBody>
      </p:sp>
      <p:pic>
        <p:nvPicPr>
          <p:cNvPr id="19" name="Picture 18"/>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13866"/>
            <a:ext cx="5943600" cy="2531745"/>
          </a:xfrm>
          <a:prstGeom prst="rect">
            <a:avLst/>
          </a:prstGeom>
          <a:noFill/>
          <a:ln>
            <a:noFill/>
          </a:ln>
        </p:spPr>
      </p:pic>
    </p:spTree>
    <p:extLst>
      <p:ext uri="{BB962C8B-B14F-4D97-AF65-F5344CB8AC3E}">
        <p14:creationId xmlns:p14="http://schemas.microsoft.com/office/powerpoint/2010/main" val="112840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Field Evaluation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
        <p:nvSpPr>
          <p:cNvPr id="2" name="TextBox 1"/>
          <p:cNvSpPr txBox="1"/>
          <p:nvPr/>
        </p:nvSpPr>
        <p:spPr>
          <a:xfrm>
            <a:off x="609600" y="1371600"/>
            <a:ext cx="7239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Samsung Galaxy S7 Edge: Android 5 OS </a:t>
            </a:r>
          </a:p>
          <a:p>
            <a:pPr marL="285750" indent="-285750">
              <a:buFont typeface="Arial" panose="020B0604020202020204" pitchFamily="34" charset="0"/>
              <a:buChar char="•"/>
            </a:pPr>
            <a:r>
              <a:rPr lang="en-US" dirty="0"/>
              <a:t>iPhone 4s: iOS 7 </a:t>
            </a:r>
          </a:p>
          <a:p>
            <a:pPr marL="285750" indent="-285750">
              <a:buFont typeface="Arial" panose="020B0604020202020204" pitchFamily="34" charset="0"/>
              <a:buChar char="•"/>
            </a:pPr>
            <a:r>
              <a:rPr lang="en-US" dirty="0"/>
              <a:t>GPS: 1 Hz. </a:t>
            </a:r>
          </a:p>
          <a:p>
            <a:pPr marL="285750" indent="-285750">
              <a:buFont typeface="Arial" panose="020B0604020202020204" pitchFamily="34" charset="0"/>
              <a:buChar char="•"/>
            </a:pPr>
            <a:r>
              <a:rPr lang="en-US" dirty="0"/>
              <a:t>Gyroscope/accelerometer:20 Hz. </a:t>
            </a:r>
          </a:p>
        </p:txBody>
      </p:sp>
      <p:grpSp>
        <p:nvGrpSpPr>
          <p:cNvPr id="9" name="Group 19"/>
          <p:cNvGrpSpPr/>
          <p:nvPr/>
        </p:nvGrpSpPr>
        <p:grpSpPr>
          <a:xfrm>
            <a:off x="569530" y="2712292"/>
            <a:ext cx="7917478" cy="830997"/>
            <a:chOff x="698275" y="5410199"/>
            <a:chExt cx="7836125" cy="987559"/>
          </a:xfrm>
        </p:grpSpPr>
        <p:sp>
          <p:nvSpPr>
            <p:cNvPr id="10" name="Oval 9"/>
            <p:cNvSpPr/>
            <p:nvPr/>
          </p:nvSpPr>
          <p:spPr>
            <a:xfrm>
              <a:off x="698275" y="570776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 name="Text Box 9"/>
            <p:cNvSpPr txBox="1">
              <a:spLocks noChangeArrowheads="1"/>
            </p:cNvSpPr>
            <p:nvPr/>
          </p:nvSpPr>
          <p:spPr bwMode="auto">
            <a:xfrm>
              <a:off x="914400" y="5410199"/>
              <a:ext cx="7620000" cy="987559"/>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Evaluation</a:t>
              </a:r>
            </a:p>
            <a:p>
              <a:pPr>
                <a:spcBef>
                  <a:spcPct val="50000"/>
                </a:spcBef>
                <a:defRPr/>
              </a:pPr>
              <a:endParaRPr lang="en-US" sz="1600" dirty="0">
                <a:solidFill>
                  <a:srgbClr val="0033CC"/>
                </a:solidFill>
                <a:latin typeface="Arial" panose="020B0604020202020204" pitchFamily="34" charset="0"/>
                <a:cs typeface="Arial" panose="020B0604020202020204" pitchFamily="34" charset="0"/>
              </a:endParaRPr>
            </a:p>
          </p:txBody>
        </p:sp>
      </p:grpSp>
      <p:grpSp>
        <p:nvGrpSpPr>
          <p:cNvPr id="12" name="Group 19"/>
          <p:cNvGrpSpPr/>
          <p:nvPr/>
        </p:nvGrpSpPr>
        <p:grpSpPr>
          <a:xfrm>
            <a:off x="514054" y="980845"/>
            <a:ext cx="7882656" cy="461665"/>
            <a:chOff x="732739" y="5410199"/>
            <a:chExt cx="7801661" cy="548644"/>
          </a:xfrm>
        </p:grpSpPr>
        <p:sp>
          <p:nvSpPr>
            <p:cNvPr id="13" name="Oval 12"/>
            <p:cNvSpPr/>
            <p:nvPr/>
          </p:nvSpPr>
          <p:spPr>
            <a:xfrm>
              <a:off x="732739" y="5684293"/>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4" name="Text Box 9"/>
            <p:cNvSpPr txBox="1">
              <a:spLocks noChangeArrowheads="1"/>
            </p:cNvSpPr>
            <p:nvPr/>
          </p:nvSpPr>
          <p:spPr bwMode="auto">
            <a:xfrm>
              <a:off x="914400" y="5410199"/>
              <a:ext cx="7620000" cy="548644"/>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Test Setup</a:t>
              </a:r>
            </a:p>
          </p:txBody>
        </p:sp>
      </p:grpSp>
      <p:sp>
        <p:nvSpPr>
          <p:cNvPr id="15" name="TextBox 14"/>
          <p:cNvSpPr txBox="1"/>
          <p:nvPr/>
        </p:nvSpPr>
        <p:spPr>
          <a:xfrm>
            <a:off x="630253" y="3146274"/>
            <a:ext cx="7239000" cy="166840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solidFill>
                  <a:srgbClr val="0033CC"/>
                </a:solidFill>
                <a:latin typeface="Arial" panose="020B0604020202020204" pitchFamily="34" charset="0"/>
                <a:cs typeface="Arial" panose="020B0604020202020204" pitchFamily="34" charset="0"/>
              </a:rPr>
              <a:t>Speed Assessment</a:t>
            </a:r>
          </a:p>
          <a:p>
            <a:pPr marL="285750" indent="-285750">
              <a:lnSpc>
                <a:spcPct val="200000"/>
              </a:lnSpc>
              <a:buFont typeface="Arial" panose="020B0604020202020204" pitchFamily="34" charset="0"/>
              <a:buChar char="•"/>
            </a:pPr>
            <a:r>
              <a:rPr lang="en-US" dirty="0">
                <a:solidFill>
                  <a:srgbClr val="0033CC"/>
                </a:solidFill>
                <a:latin typeface="Arial" panose="020B0604020202020204" pitchFamily="34" charset="0"/>
                <a:cs typeface="Arial" panose="020B0604020202020204" pitchFamily="34" charset="0"/>
              </a:rPr>
              <a:t>Curve Identification and Calculation</a:t>
            </a:r>
          </a:p>
          <a:p>
            <a:pPr marL="285750" indent="-285750">
              <a:lnSpc>
                <a:spcPct val="200000"/>
              </a:lnSpc>
              <a:buFont typeface="Arial" panose="020B0604020202020204" pitchFamily="34" charset="0"/>
              <a:buChar char="•"/>
            </a:pPr>
            <a:r>
              <a:rPr lang="en-US" dirty="0">
                <a:solidFill>
                  <a:srgbClr val="0033CC"/>
                </a:solidFill>
                <a:latin typeface="Arial" panose="020B0604020202020204" pitchFamily="34" charset="0"/>
                <a:cs typeface="Arial" panose="020B0604020202020204" pitchFamily="34" charset="0"/>
              </a:rPr>
              <a:t>Assessment of C-Alert</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00807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Field Evaluation(cont.)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676400" y="1868477"/>
            <a:ext cx="5943600" cy="2767330"/>
          </a:xfrm>
          <a:prstGeom prst="rect">
            <a:avLst/>
          </a:prstGeom>
        </p:spPr>
      </p:pic>
      <p:grpSp>
        <p:nvGrpSpPr>
          <p:cNvPr id="8" name="Group 19"/>
          <p:cNvGrpSpPr/>
          <p:nvPr/>
        </p:nvGrpSpPr>
        <p:grpSpPr>
          <a:xfrm>
            <a:off x="533400" y="990600"/>
            <a:ext cx="7857931" cy="461665"/>
            <a:chOff x="676469" y="5410199"/>
            <a:chExt cx="7857931" cy="589328"/>
          </a:xfrm>
        </p:grpSpPr>
        <p:sp>
          <p:nvSpPr>
            <p:cNvPr id="9" name="Oval 8"/>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Speed Assessment </a:t>
              </a:r>
            </a:p>
          </p:txBody>
        </p:sp>
      </p:grpSp>
      <p:sp>
        <p:nvSpPr>
          <p:cNvPr id="14" name="TextBox 13"/>
          <p:cNvSpPr txBox="1"/>
          <p:nvPr/>
        </p:nvSpPr>
        <p:spPr>
          <a:xfrm>
            <a:off x="958327" y="5525628"/>
            <a:ext cx="7924800" cy="1200329"/>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Mean Absolute Percentage Error </a:t>
            </a:r>
            <a:r>
              <a:rPr lang="en-US" dirty="0">
                <a:latin typeface="Arial" panose="020B0604020202020204" pitchFamily="34" charset="0"/>
                <a:cs typeface="Arial" panose="020B0604020202020204" pitchFamily="34" charset="0"/>
              </a:rPr>
              <a:t>(MAPE) in Equation 16 is used to evaluate the speed deviation. The MAPE results indicated that there was approximately </a:t>
            </a:r>
            <a:r>
              <a:rPr lang="en-US" dirty="0">
                <a:solidFill>
                  <a:srgbClr val="FF0000"/>
                </a:solidFill>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difference between the GPS and vehicle speeds. This suggests that the speed precision obtained from smartphone is acceptable</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671724657"/>
                  </p:ext>
                </p:extLst>
              </p:nvPr>
            </p:nvGraphicFramePr>
            <p:xfrm>
              <a:off x="1676400" y="4457551"/>
              <a:ext cx="5480050" cy="1028700"/>
            </p:xfrm>
            <a:graphic>
              <a:graphicData uri="http://schemas.openxmlformats.org/drawingml/2006/table">
                <a:tbl>
                  <a:tblPr firstRow="1" firstCol="1" bandRow="1"/>
                  <a:tblGrid>
                    <a:gridCol w="511175">
                      <a:extLst>
                        <a:ext uri="{9D8B030D-6E8A-4147-A177-3AD203B41FA5}">
                          <a16:colId xmlns:a16="http://schemas.microsoft.com/office/drawing/2014/main" val="3705762560"/>
                        </a:ext>
                      </a:extLst>
                    </a:gridCol>
                    <a:gridCol w="4114800">
                      <a:extLst>
                        <a:ext uri="{9D8B030D-6E8A-4147-A177-3AD203B41FA5}">
                          <a16:colId xmlns:a16="http://schemas.microsoft.com/office/drawing/2014/main" val="2103240926"/>
                        </a:ext>
                      </a:extLst>
                    </a:gridCol>
                    <a:gridCol w="854075">
                      <a:extLst>
                        <a:ext uri="{9D8B030D-6E8A-4147-A177-3AD203B41FA5}">
                          <a16:colId xmlns:a16="http://schemas.microsoft.com/office/drawing/2014/main" val="2920546285"/>
                        </a:ext>
                      </a:extLst>
                    </a:gridCol>
                  </a:tblGrid>
                  <a:tr h="0">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indent="457200">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宋体" panose="02010600030101010101" pitchFamily="2" charset="-122"/>
                                    <a:cs typeface="Times New Roman" panose="02020603050405020304" pitchFamily="18" charset="0"/>
                                  </a:rPr>
                                  <m:t>𝑀𝐴𝑃𝐸</m:t>
                                </m:r>
                                <m:r>
                                  <a:rPr lang="en-US" sz="12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2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200" i="1">
                                        <a:effectLst/>
                                        <a:latin typeface="Cambria Math" panose="02040503050406030204" pitchFamily="18" charset="0"/>
                                        <a:ea typeface="宋体" panose="02010600030101010101" pitchFamily="2" charset="-122"/>
                                        <a:cs typeface="Times New Roman" panose="02020603050405020304" pitchFamily="18" charset="0"/>
                                      </a:rPr>
                                      <m:t>1</m:t>
                                    </m:r>
                                  </m:num>
                                  <m:den>
                                    <m:r>
                                      <a:rPr lang="en-US" sz="1200" i="1">
                                        <a:effectLst/>
                                        <a:latin typeface="Cambria Math" panose="02040503050406030204" pitchFamily="18" charset="0"/>
                                        <a:ea typeface="宋体" panose="02010600030101010101" pitchFamily="2" charset="-122"/>
                                        <a:cs typeface="Times New Roman" panose="02020603050405020304" pitchFamily="18" charset="0"/>
                                      </a:rPr>
                                      <m:t>𝑁</m:t>
                                    </m:r>
                                  </m:den>
                                </m:f>
                                <m:nary>
                                  <m:naryPr>
                                    <m:chr m:val="∑"/>
                                    <m:ctrlPr>
                                      <a:rPr lang="en-US" sz="1200" i="1">
                                        <a:effectLst/>
                                        <a:latin typeface="Cambria Math" panose="02040503050406030204" pitchFamily="18" charset="0"/>
                                        <a:ea typeface="宋体" panose="02010600030101010101" pitchFamily="2" charset="-122"/>
                                        <a:cs typeface="Times New Roman" panose="02020603050405020304" pitchFamily="18" charset="0"/>
                                      </a:rPr>
                                    </m:ctrlPr>
                                  </m:naryPr>
                                  <m:sub>
                                    <m:r>
                                      <a:rPr lang="en-US" sz="1200" i="1">
                                        <a:effectLst/>
                                        <a:latin typeface="Cambria Math" panose="02040503050406030204" pitchFamily="18" charset="0"/>
                                        <a:ea typeface="宋体" panose="02010600030101010101" pitchFamily="2" charset="-122"/>
                                        <a:cs typeface="Times New Roman" panose="02020603050405020304" pitchFamily="18" charset="0"/>
                                      </a:rPr>
                                      <m:t>𝑛</m:t>
                                    </m:r>
                                    <m:r>
                                      <a:rPr lang="en-US" sz="12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sz="1200" i="1">
                                        <a:effectLst/>
                                        <a:latin typeface="Cambria Math" panose="02040503050406030204" pitchFamily="18" charset="0"/>
                                        <a:ea typeface="宋体" panose="02010600030101010101" pitchFamily="2" charset="-122"/>
                                        <a:cs typeface="Times New Roman" panose="02020603050405020304" pitchFamily="18" charset="0"/>
                                      </a:rPr>
                                      <m:t>𝑁</m:t>
                                    </m:r>
                                  </m:sup>
                                  <m:e>
                                    <m:d>
                                      <m:dPr>
                                        <m:begChr m:val="|"/>
                                        <m:endChr m:val="|"/>
                                        <m:ctrlPr>
                                          <a:rPr lang="en-US" sz="1200" i="1">
                                            <a:effectLst/>
                                            <a:latin typeface="Cambria Math" panose="02040503050406030204" pitchFamily="18" charset="0"/>
                                            <a:ea typeface="宋体" panose="02010600030101010101" pitchFamily="2" charset="-122"/>
                                            <a:cs typeface="Times New Roman" panose="02020603050405020304" pitchFamily="18" charset="0"/>
                                          </a:rPr>
                                        </m:ctrlPr>
                                      </m:dPr>
                                      <m:e>
                                        <m:f>
                                          <m:fPr>
                                            <m:ctrlPr>
                                              <a:rPr lang="en-US" sz="1200" i="1">
                                                <a:effectLst/>
                                                <a:latin typeface="Cambria Math" panose="02040503050406030204" pitchFamily="18" charset="0"/>
                                                <a:ea typeface="宋体" panose="02010600030101010101" pitchFamily="2" charset="-122"/>
                                                <a:cs typeface="Times New Roman" panose="02020603050405020304" pitchFamily="18" charset="0"/>
                                              </a:rPr>
                                            </m:ctrlPr>
                                          </m:fPr>
                                          <m:num>
                                            <m:r>
                                              <a:rPr lang="en-US" sz="1200" i="1">
                                                <a:effectLst/>
                                                <a:latin typeface="Cambria Math" panose="02040503050406030204" pitchFamily="18" charset="0"/>
                                                <a:ea typeface="宋体" panose="02010600030101010101" pitchFamily="2" charset="-122"/>
                                                <a:cs typeface="Times New Roman" panose="02020603050405020304" pitchFamily="18" charset="0"/>
                                              </a:rPr>
                                              <m:t> </m:t>
                                            </m:r>
                                            <m:sSub>
                                              <m:sSubPr>
                                                <m:ctrlPr>
                                                  <a:rPr lang="en-US" sz="12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sz="1200" i="1">
                                                    <a:effectLst/>
                                                    <a:latin typeface="Cambria Math" panose="02040503050406030204" pitchFamily="18" charset="0"/>
                                                    <a:ea typeface="宋体" panose="02010600030101010101" pitchFamily="2" charset="-122"/>
                                                    <a:cs typeface="Times New Roman" panose="02020603050405020304" pitchFamily="18" charset="0"/>
                                                  </a:rPr>
                                                  <m:t>𝑟</m:t>
                                                </m:r>
                                              </m:sub>
                                            </m:sSub>
                                            <m:r>
                                              <a:rPr lang="en-US" sz="1200" i="1">
                                                <a:effectLst/>
                                                <a:latin typeface="Cambria Math" panose="02040503050406030204" pitchFamily="18" charset="0"/>
                                                <a:ea typeface="宋体" panose="02010600030101010101" pitchFamily="2" charset="-122"/>
                                                <a:cs typeface="Times New Roman" panose="02020603050405020304" pitchFamily="18" charset="0"/>
                                              </a:rPr>
                                              <m:t>− </m:t>
                                            </m:r>
                                            <m:sSub>
                                              <m:sSubPr>
                                                <m:ctrlPr>
                                                  <a:rPr lang="en-US" sz="12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sz="1200" i="1">
                                                    <a:effectLst/>
                                                    <a:latin typeface="Cambria Math" panose="02040503050406030204" pitchFamily="18" charset="0"/>
                                                    <a:ea typeface="宋体" panose="02010600030101010101" pitchFamily="2" charset="-122"/>
                                                    <a:cs typeface="Times New Roman" panose="02020603050405020304" pitchFamily="18" charset="0"/>
                                                  </a:rPr>
                                                  <m:t>𝑡</m:t>
                                                </m:r>
                                              </m:sub>
                                            </m:sSub>
                                          </m:num>
                                          <m:den>
                                            <m:r>
                                              <a:rPr lang="en-US" sz="1200" i="1">
                                                <a:effectLst/>
                                                <a:latin typeface="Cambria Math" panose="02040503050406030204" pitchFamily="18" charset="0"/>
                                                <a:ea typeface="宋体" panose="02010600030101010101" pitchFamily="2" charset="-122"/>
                                                <a:cs typeface="Times New Roman" panose="02020603050405020304" pitchFamily="18" charset="0"/>
                                              </a:rPr>
                                              <m:t> </m:t>
                                            </m:r>
                                            <m:sSub>
                                              <m:sSubPr>
                                                <m:ctrlPr>
                                                  <a:rPr lang="en-US" sz="1200" i="1">
                                                    <a:effectLst/>
                                                    <a:latin typeface="Cambria Math" panose="02040503050406030204" pitchFamily="18" charset="0"/>
                                                    <a:ea typeface="宋体" panose="02010600030101010101" pitchFamily="2" charset="-122"/>
                                                    <a:cs typeface="Times New Roman" panose="02020603050405020304" pitchFamily="18" charset="0"/>
                                                  </a:rPr>
                                                </m:ctrlPr>
                                              </m:sSubPr>
                                              <m:e>
                                                <m:r>
                                                  <a:rPr lang="en-US" sz="1200" i="1">
                                                    <a:effectLst/>
                                                    <a:latin typeface="Cambria Math" panose="02040503050406030204" pitchFamily="18" charset="0"/>
                                                    <a:ea typeface="宋体" panose="02010600030101010101" pitchFamily="2" charset="-122"/>
                                                    <a:cs typeface="Times New Roman" panose="02020603050405020304" pitchFamily="18" charset="0"/>
                                                  </a:rPr>
                                                  <m:t>𝑉</m:t>
                                                </m:r>
                                              </m:e>
                                              <m:sub>
                                                <m:r>
                                                  <a:rPr lang="en-US" sz="1200" i="1">
                                                    <a:effectLst/>
                                                    <a:latin typeface="Cambria Math" panose="02040503050406030204" pitchFamily="18" charset="0"/>
                                                    <a:ea typeface="宋体" panose="02010600030101010101" pitchFamily="2" charset="-122"/>
                                                    <a:cs typeface="Times New Roman" panose="02020603050405020304" pitchFamily="18" charset="0"/>
                                                  </a:rPr>
                                                  <m:t>𝑟</m:t>
                                                </m:r>
                                              </m:sub>
                                            </m:sSub>
                                          </m:den>
                                        </m:f>
                                      </m:e>
                                    </m:d>
                                  </m:e>
                                </m:nary>
                                <m:r>
                                  <a:rPr lang="en-US" sz="1200" i="1">
                                    <a:effectLst/>
                                    <a:latin typeface="Cambria Math" panose="02040503050406030204" pitchFamily="18" charset="0"/>
                                    <a:ea typeface="宋体" panose="02010600030101010101" pitchFamily="2" charset="-122"/>
                                    <a:cs typeface="Times New Roman" panose="02020603050405020304" pitchFamily="18" charset="0"/>
                                  </a:rPr>
                                  <m:t>                                                        </m:t>
                                </m:r>
                              </m:oMath>
                            </m:oMathPara>
                          </a14:m>
                          <a:endParaRPr lang="en-US" sz="1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宋体" panose="02010600030101010101" pitchFamily="2" charset="-122"/>
                              <a:cs typeface="Times New Roman" panose="02020603050405020304" pitchFamily="18" charset="0"/>
                            </a:rPr>
                            <a:t>(16)</a:t>
                          </a:r>
                          <a:endParaRPr lang="en-US" sz="1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84770447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671724657"/>
                  </p:ext>
                </p:extLst>
              </p:nvPr>
            </p:nvGraphicFramePr>
            <p:xfrm>
              <a:off x="1676400" y="4457551"/>
              <a:ext cx="5480050" cy="1028700"/>
            </p:xfrm>
            <a:graphic>
              <a:graphicData uri="http://schemas.openxmlformats.org/drawingml/2006/table">
                <a:tbl>
                  <a:tblPr firstRow="1" firstCol="1" bandRow="1"/>
                  <a:tblGrid>
                    <a:gridCol w="511175">
                      <a:extLst>
                        <a:ext uri="{9D8B030D-6E8A-4147-A177-3AD203B41FA5}">
                          <a16:colId xmlns:a16="http://schemas.microsoft.com/office/drawing/2014/main" val="3705762560"/>
                        </a:ext>
                      </a:extLst>
                    </a:gridCol>
                    <a:gridCol w="4114800">
                      <a:extLst>
                        <a:ext uri="{9D8B030D-6E8A-4147-A177-3AD203B41FA5}">
                          <a16:colId xmlns:a16="http://schemas.microsoft.com/office/drawing/2014/main" val="2103240926"/>
                        </a:ext>
                      </a:extLst>
                    </a:gridCol>
                    <a:gridCol w="854075">
                      <a:extLst>
                        <a:ext uri="{9D8B030D-6E8A-4147-A177-3AD203B41FA5}">
                          <a16:colId xmlns:a16="http://schemas.microsoft.com/office/drawing/2014/main" val="2920546285"/>
                        </a:ext>
                      </a:extLst>
                    </a:gridCol>
                  </a:tblGrid>
                  <a:tr h="1028700">
                    <a:tc>
                      <a:txBody>
                        <a:bodyPr/>
                        <a:lstStyle/>
                        <a:p>
                          <a:pPr marL="0" marR="0">
                            <a:lnSpc>
                              <a:spcPct val="200000"/>
                            </a:lnSpc>
                            <a:spcBef>
                              <a:spcPts val="0"/>
                            </a:spcBef>
                            <a:spcAft>
                              <a:spcPts val="0"/>
                            </a:spcAft>
                          </a:pPr>
                          <a:r>
                            <a:rPr lang="en-US" sz="1200">
                              <a:effectLst/>
                              <a:latin typeface="Times New Roman" panose="02020603050405020304" pitchFamily="18" charset="0"/>
                              <a:ea typeface="宋体" panose="02010600030101010101" pitchFamily="2" charset="-122"/>
                              <a:cs typeface="Times New Roman" panose="02020603050405020304" pitchFamily="18" charset="0"/>
                            </a:rPr>
                            <a:t> </a:t>
                          </a:r>
                          <a:endParaRPr lang="en-US" sz="1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tc>
                      <a:txBody>
                        <a:bodyPr/>
                        <a:lstStyle/>
                        <a:p>
                          <a:endParaRPr lang="en-US"/>
                        </a:p>
                      </a:txBody>
                      <a:tcPr marL="68580" marR="68580" marT="0" marB="0" anchor="ctr">
                        <a:lnL>
                          <a:noFill/>
                        </a:lnL>
                        <a:lnR>
                          <a:noFill/>
                        </a:lnR>
                        <a:lnT>
                          <a:noFill/>
                        </a:lnT>
                        <a:lnB>
                          <a:noFill/>
                        </a:lnB>
                        <a:blipFill>
                          <a:blip r:embed="rId4"/>
                          <a:stretch>
                            <a:fillRect l="-12444" r="-20741"/>
                          </a:stretch>
                        </a:blipFill>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宋体" panose="02010600030101010101" pitchFamily="2" charset="-122"/>
                              <a:cs typeface="Times New Roman" panose="02020603050405020304" pitchFamily="18" charset="0"/>
                            </a:rPr>
                            <a:t>(16)</a:t>
                          </a:r>
                          <a:endParaRPr lang="en-US" sz="1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847704472"/>
                      </a:ext>
                    </a:extLst>
                  </a:tr>
                </a:tbl>
              </a:graphicData>
            </a:graphic>
          </p:graphicFrame>
        </mc:Fallback>
      </mc:AlternateContent>
      <mc:AlternateContent xmlns:mc="http://schemas.openxmlformats.org/markup-compatibility/2006" xmlns:a14="http://schemas.microsoft.com/office/drawing/2010/main">
        <mc:Choice Requires="a14">
          <p:sp>
            <p:nvSpPr>
              <p:cNvPr id="2" name="TextBox 1"/>
              <p:cNvSpPr txBox="1"/>
              <p:nvPr/>
            </p:nvSpPr>
            <p:spPr>
              <a:xfrm>
                <a:off x="625475" y="1452265"/>
                <a:ext cx="4860925" cy="646331"/>
              </a:xfrm>
              <a:prstGeom prst="rect">
                <a:avLst/>
              </a:prstGeom>
              <a:noFill/>
            </p:spPr>
            <p:txBody>
              <a:bodyPr wrap="square" rtlCol="0">
                <a:spAutoFit/>
              </a:bodyPr>
              <a:lstStyle/>
              <a:p>
                <a14:m>
                  <m:oMath xmlns:m="http://schemas.openxmlformats.org/officeDocument/2006/math">
                    <m:sSub>
                      <m:sSubPr>
                        <m:ctrlPr>
                          <a:rPr lang="en-US" i="1" smtClean="0">
                            <a:latin typeface="Cambria Math" panose="02040503050406030204" pitchFamily="18" charset="0"/>
                            <a:ea typeface="宋体" panose="02010600030101010101" pitchFamily="2" charset="-122"/>
                            <a:cs typeface="Times New Roman" panose="02020603050405020304" pitchFamily="18" charset="0"/>
                          </a:rPr>
                        </m:ctrlPr>
                      </m:sSubPr>
                      <m:e>
                        <m:r>
                          <a:rPr lang="en-US" i="1">
                            <a:latin typeface="Cambria Math" panose="02040503050406030204" pitchFamily="18" charset="0"/>
                            <a:ea typeface="宋体" panose="02010600030101010101" pitchFamily="2" charset="-122"/>
                            <a:cs typeface="Times New Roman" panose="02020603050405020304" pitchFamily="18" charset="0"/>
                          </a:rPr>
                          <m:t>𝑉</m:t>
                        </m:r>
                      </m:e>
                      <m:sub>
                        <m:r>
                          <a:rPr lang="en-US" i="1">
                            <a:latin typeface="Cambria Math" panose="02040503050406030204" pitchFamily="18" charset="0"/>
                            <a:ea typeface="宋体" panose="02010600030101010101" pitchFamily="2" charset="-122"/>
                            <a:cs typeface="Times New Roman" panose="02020603050405020304" pitchFamily="18" charset="0"/>
                          </a:rPr>
                          <m:t>𝑟</m:t>
                        </m:r>
                      </m:sub>
                    </m:sSub>
                  </m:oMath>
                </a14:m>
                <a:r>
                  <a:rPr lang="en-US" dirty="0"/>
                  <a:t>: Vehicle speed from OBD-II sensor</a:t>
                </a:r>
              </a:p>
              <a:p>
                <a14:m>
                  <m:oMath xmlns:m="http://schemas.openxmlformats.org/officeDocument/2006/math">
                    <m:sSub>
                      <m:sSubPr>
                        <m:ctrlPr>
                          <a:rPr lang="en-US" i="1">
                            <a:latin typeface="Cambria Math" panose="02040503050406030204" pitchFamily="18" charset="0"/>
                            <a:ea typeface="宋体" panose="02010600030101010101" pitchFamily="2" charset="-122"/>
                            <a:cs typeface="Times New Roman" panose="02020603050405020304" pitchFamily="18" charset="0"/>
                          </a:rPr>
                        </m:ctrlPr>
                      </m:sSubPr>
                      <m:e>
                        <m:r>
                          <a:rPr lang="en-US" i="1">
                            <a:latin typeface="Cambria Math" panose="02040503050406030204" pitchFamily="18" charset="0"/>
                            <a:ea typeface="宋体" panose="02010600030101010101" pitchFamily="2" charset="-122"/>
                            <a:cs typeface="Times New Roman" panose="02020603050405020304" pitchFamily="18" charset="0"/>
                          </a:rPr>
                          <m:t>𝑉</m:t>
                        </m:r>
                      </m:e>
                      <m:sub>
                        <m:r>
                          <a:rPr lang="en-US" b="0" i="1" smtClean="0">
                            <a:latin typeface="Cambria Math" panose="02040503050406030204" pitchFamily="18" charset="0"/>
                            <a:ea typeface="宋体" panose="02010600030101010101" pitchFamily="2" charset="-122"/>
                            <a:cs typeface="Times New Roman" panose="02020603050405020304" pitchFamily="18" charset="0"/>
                          </a:rPr>
                          <m:t>𝑡</m:t>
                        </m:r>
                      </m:sub>
                    </m:sSub>
                  </m:oMath>
                </a14:m>
                <a:r>
                  <a:rPr lang="en-US" dirty="0"/>
                  <a:t>: GPS speed from smartphone</a:t>
                </a:r>
              </a:p>
            </p:txBody>
          </p:sp>
        </mc:Choice>
        <mc:Fallback xmlns="">
          <p:sp>
            <p:nvSpPr>
              <p:cNvPr id="2" name="TextBox 1"/>
              <p:cNvSpPr txBox="1">
                <a:spLocks noRot="1" noChangeAspect="1" noMove="1" noResize="1" noEditPoints="1" noAdjustHandles="1" noChangeArrowheads="1" noChangeShapeType="1" noTextEdit="1"/>
              </p:cNvSpPr>
              <p:nvPr/>
            </p:nvSpPr>
            <p:spPr>
              <a:xfrm>
                <a:off x="625475" y="1452265"/>
                <a:ext cx="4860925" cy="646331"/>
              </a:xfrm>
              <a:prstGeom prst="rect">
                <a:avLst/>
              </a:prstGeom>
              <a:blipFill>
                <a:blip r:embed="rId5"/>
                <a:stretch>
                  <a:fillRect t="-4717" b="-14151"/>
                </a:stretch>
              </a:blipFill>
            </p:spPr>
            <p:txBody>
              <a:bodyPr/>
              <a:lstStyle/>
              <a:p>
                <a:r>
                  <a:rPr lang="en-US">
                    <a:noFill/>
                  </a:rPr>
                  <a:t> </a:t>
                </a:r>
              </a:p>
            </p:txBody>
          </p:sp>
        </mc:Fallback>
      </mc:AlternateContent>
    </p:spTree>
    <p:extLst>
      <p:ext uri="{BB962C8B-B14F-4D97-AF65-F5344CB8AC3E}">
        <p14:creationId xmlns:p14="http://schemas.microsoft.com/office/powerpoint/2010/main" val="1423881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Field Evaluation(cont.)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grpSp>
        <p:nvGrpSpPr>
          <p:cNvPr id="8" name="Group 19"/>
          <p:cNvGrpSpPr/>
          <p:nvPr/>
        </p:nvGrpSpPr>
        <p:grpSpPr>
          <a:xfrm>
            <a:off x="533400" y="1219200"/>
            <a:ext cx="7857931" cy="461665"/>
            <a:chOff x="676469" y="5410199"/>
            <a:chExt cx="7857931" cy="589328"/>
          </a:xfrm>
        </p:grpSpPr>
        <p:sp>
          <p:nvSpPr>
            <p:cNvPr id="9" name="Oval 8"/>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Curve Identification and Calculation</a:t>
              </a:r>
            </a:p>
          </p:txBody>
        </p:sp>
      </p:grpSp>
      <p:sp>
        <p:nvSpPr>
          <p:cNvPr id="14" name="TextBox 13"/>
          <p:cNvSpPr txBox="1"/>
          <p:nvPr/>
        </p:nvSpPr>
        <p:spPr>
          <a:xfrm>
            <a:off x="1073150" y="1774672"/>
            <a:ext cx="7924800"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100 miles long two-lane highway located on Brookings County and Kingsbury County, South Dakota ware selected as the test area for </a:t>
            </a:r>
            <a:r>
              <a:rPr lang="en-US" dirty="0">
                <a:solidFill>
                  <a:srgbClr val="0033CC"/>
                </a:solidFill>
                <a:latin typeface="Arial" panose="020B0604020202020204" pitchFamily="34" charset="0"/>
                <a:cs typeface="Arial" panose="020B0604020202020204" pitchFamily="34" charset="0"/>
              </a:rPr>
              <a:t>C-Finder</a:t>
            </a:r>
            <a:r>
              <a:rPr lang="en-US" dirty="0">
                <a:latin typeface="Arial" panose="020B0604020202020204" pitchFamily="34" charset="0"/>
                <a:cs typeface="Arial" panose="020B0604020202020204" pitchFamily="34" charset="0"/>
              </a:rPr>
              <a:t>. This study considered the </a:t>
            </a:r>
            <a:r>
              <a:rPr lang="en-US" dirty="0">
                <a:solidFill>
                  <a:srgbClr val="0033CC"/>
                </a:solidFill>
                <a:latin typeface="Arial" panose="020B0604020202020204" pitchFamily="34" charset="0"/>
                <a:cs typeface="Arial" panose="020B0604020202020204" pitchFamily="34" charset="0"/>
              </a:rPr>
              <a:t>degree of curve greater than 1 </a:t>
            </a:r>
            <a:r>
              <a:rPr lang="en-US" dirty="0">
                <a:latin typeface="Arial" panose="020B0604020202020204" pitchFamily="34" charset="0"/>
                <a:cs typeface="Arial" panose="020B0604020202020204" pitchFamily="34" charset="0"/>
              </a:rPr>
              <a:t>as sharp curves. A total of </a:t>
            </a:r>
            <a:r>
              <a:rPr lang="en-US" dirty="0">
                <a:solidFill>
                  <a:srgbClr val="FF0000"/>
                </a:solidFill>
                <a:latin typeface="Arial" panose="020B0604020202020204" pitchFamily="34" charset="0"/>
                <a:cs typeface="Arial" panose="020B0604020202020204" pitchFamily="34" charset="0"/>
              </a:rPr>
              <a:t>21 </a:t>
            </a:r>
            <a:r>
              <a:rPr lang="en-US" dirty="0">
                <a:latin typeface="Arial" panose="020B0604020202020204" pitchFamily="34" charset="0"/>
                <a:cs typeface="Arial" panose="020B0604020202020204" pitchFamily="34" charset="0"/>
              </a:rPr>
              <a:t>sharp horizontal curves covering different radii were conducted.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Roadway inventory data from SDDOT was used to compare with the estimates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Three-runs surveys were measured to evaluate the stability of the system</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371600" y="4176803"/>
            <a:ext cx="6553200" cy="2125132"/>
          </a:xfrm>
          <a:prstGeom prst="rect">
            <a:avLst/>
          </a:prstGeom>
        </p:spPr>
      </p:pic>
    </p:spTree>
    <p:extLst>
      <p:ext uri="{BB962C8B-B14F-4D97-AF65-F5344CB8AC3E}">
        <p14:creationId xmlns:p14="http://schemas.microsoft.com/office/powerpoint/2010/main" val="1105035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Field Evaluation(cont.)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2" name="TextBox 1"/>
          <p:cNvSpPr txBox="1"/>
          <p:nvPr/>
        </p:nvSpPr>
        <p:spPr>
          <a:xfrm>
            <a:off x="2590800" y="914400"/>
            <a:ext cx="6324600"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Table 1. Radius Measurement without Lane Width Adjustment</a:t>
            </a:r>
            <a:endParaRPr lang="en-US" sz="1600" dirty="0">
              <a:latin typeface="Arial" panose="020B0604020202020204" pitchFamily="34" charset="0"/>
              <a:cs typeface="Arial" panose="020B0604020202020204" pitchFamily="34" charset="0"/>
            </a:endParaRPr>
          </a:p>
          <a:p>
            <a:endParaRPr lang="en-US"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3797630729"/>
              </p:ext>
            </p:extLst>
          </p:nvPr>
        </p:nvGraphicFramePr>
        <p:xfrm>
          <a:off x="3241675" y="1216025"/>
          <a:ext cx="4405313" cy="5683250"/>
        </p:xfrm>
        <a:graphic>
          <a:graphicData uri="http://schemas.openxmlformats.org/presentationml/2006/ole">
            <mc:AlternateContent xmlns:mc="http://schemas.openxmlformats.org/markup-compatibility/2006">
              <mc:Choice xmlns:v="urn:schemas-microsoft-com:vml" Requires="v">
                <p:oleObj spid="_x0000_s7215" name="Document" r:id="rId4" imgW="5483860" imgH="7082339" progId="Word.Document.12">
                  <p:embed/>
                </p:oleObj>
              </mc:Choice>
              <mc:Fallback>
                <p:oleObj name="Document" r:id="rId4" imgW="5483860" imgH="7082339" progId="Word.Document.12">
                  <p:embed/>
                  <p:pic>
                    <p:nvPicPr>
                      <p:cNvPr id="0" name=""/>
                      <p:cNvPicPr/>
                      <p:nvPr/>
                    </p:nvPicPr>
                    <p:blipFill>
                      <a:blip r:embed="rId5"/>
                      <a:stretch>
                        <a:fillRect/>
                      </a:stretch>
                    </p:blipFill>
                    <p:spPr>
                      <a:xfrm>
                        <a:off x="3241675" y="1216025"/>
                        <a:ext cx="4405313" cy="5683250"/>
                      </a:xfrm>
                      <a:prstGeom prst="rect">
                        <a:avLst/>
                      </a:prstGeom>
                    </p:spPr>
                  </p:pic>
                </p:oleObj>
              </mc:Fallback>
            </mc:AlternateContent>
          </a:graphicData>
        </a:graphic>
      </p:graphicFrame>
      <p:sp>
        <p:nvSpPr>
          <p:cNvPr id="7" name="TextBox 6"/>
          <p:cNvSpPr txBox="1"/>
          <p:nvPr/>
        </p:nvSpPr>
        <p:spPr>
          <a:xfrm>
            <a:off x="152400" y="1981200"/>
            <a:ext cx="2971800"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result indicated that the average radius difference of three runs is </a:t>
            </a:r>
            <a:r>
              <a:rPr lang="en-US" dirty="0">
                <a:solidFill>
                  <a:srgbClr val="FF0000"/>
                </a:solidFill>
                <a:latin typeface="Arial" panose="020B0604020202020204" pitchFamily="34" charset="0"/>
                <a:cs typeface="Arial" panose="020B0604020202020204" pitchFamily="34" charset="0"/>
              </a:rPr>
              <a:t>3.10%</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3.44%</a:t>
            </a:r>
            <a:r>
              <a:rPr lang="en-US" dirty="0">
                <a:latin typeface="Arial" panose="020B0604020202020204" pitchFamily="34" charset="0"/>
                <a:cs typeface="Arial" panose="020B0604020202020204" pitchFamily="34" charset="0"/>
              </a:rPr>
              <a:t> and </a:t>
            </a:r>
            <a:r>
              <a:rPr lang="en-US" dirty="0">
                <a:solidFill>
                  <a:srgbClr val="FF0000"/>
                </a:solidFill>
                <a:latin typeface="Arial" panose="020B0604020202020204" pitchFamily="34" charset="0"/>
                <a:cs typeface="Arial" panose="020B0604020202020204" pitchFamily="34" charset="0"/>
              </a:rPr>
              <a:t>3.27%</a:t>
            </a:r>
            <a:r>
              <a:rPr lang="en-US" dirty="0">
                <a:latin typeface="Arial" panose="020B0604020202020204" pitchFamily="34" charset="0"/>
                <a:cs typeface="Arial" panose="020B0604020202020204" pitchFamily="34" charset="0"/>
              </a:rPr>
              <a:t>, respectively. The mean radius difference is </a:t>
            </a:r>
            <a:r>
              <a:rPr lang="en-US" dirty="0">
                <a:solidFill>
                  <a:srgbClr val="FF0000"/>
                </a:solidFill>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76803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Field Evaluation(cont.)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
        <p:nvSpPr>
          <p:cNvPr id="2" name="TextBox 1"/>
          <p:cNvSpPr txBox="1"/>
          <p:nvPr/>
        </p:nvSpPr>
        <p:spPr>
          <a:xfrm>
            <a:off x="2743200" y="904539"/>
            <a:ext cx="6324600" cy="58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Table 2. Radius Measurement with Lane Width Adjustment</a:t>
            </a:r>
            <a:endParaRPr lang="en-US" sz="1600" dirty="0">
              <a:latin typeface="Arial" panose="020B0604020202020204" pitchFamily="34" charset="0"/>
              <a:cs typeface="Arial" panose="020B0604020202020204" pitchFamily="34" charset="0"/>
            </a:endParaRPr>
          </a:p>
          <a:p>
            <a:endParaRPr lang="en-US" sz="1600" dirty="0"/>
          </a:p>
        </p:txBody>
      </p:sp>
      <p:graphicFrame>
        <p:nvGraphicFramePr>
          <p:cNvPr id="7" name="Object 6"/>
          <p:cNvGraphicFramePr>
            <a:graphicFrameLocks noChangeAspect="1"/>
          </p:cNvGraphicFramePr>
          <p:nvPr>
            <p:extLst>
              <p:ext uri="{D42A27DB-BD31-4B8C-83A1-F6EECF244321}">
                <p14:modId xmlns:p14="http://schemas.microsoft.com/office/powerpoint/2010/main" val="908830960"/>
              </p:ext>
            </p:extLst>
          </p:nvPr>
        </p:nvGraphicFramePr>
        <p:xfrm>
          <a:off x="3278187" y="1295400"/>
          <a:ext cx="4646613" cy="5650195"/>
        </p:xfrm>
        <a:graphic>
          <a:graphicData uri="http://schemas.openxmlformats.org/presentationml/2006/ole">
            <mc:AlternateContent xmlns:mc="http://schemas.openxmlformats.org/markup-compatibility/2006">
              <mc:Choice xmlns:v="urn:schemas-microsoft-com:vml" Requires="v">
                <p:oleObj spid="_x0000_s6200" name="Document" r:id="rId4" imgW="5483860" imgH="6677119" progId="Word.Document.12">
                  <p:embed/>
                </p:oleObj>
              </mc:Choice>
              <mc:Fallback>
                <p:oleObj name="Document" r:id="rId4" imgW="5483860" imgH="6677119" progId="Word.Document.12">
                  <p:embed/>
                  <p:pic>
                    <p:nvPicPr>
                      <p:cNvPr id="0" name=""/>
                      <p:cNvPicPr/>
                      <p:nvPr/>
                    </p:nvPicPr>
                    <p:blipFill>
                      <a:blip r:embed="rId5"/>
                      <a:stretch>
                        <a:fillRect/>
                      </a:stretch>
                    </p:blipFill>
                    <p:spPr>
                      <a:xfrm>
                        <a:off x="3278187" y="1295400"/>
                        <a:ext cx="4646613" cy="5650195"/>
                      </a:xfrm>
                      <a:prstGeom prst="rect">
                        <a:avLst/>
                      </a:prstGeom>
                    </p:spPr>
                  </p:pic>
                </p:oleObj>
              </mc:Fallback>
            </mc:AlternateContent>
          </a:graphicData>
        </a:graphic>
      </p:graphicFrame>
      <p:sp>
        <p:nvSpPr>
          <p:cNvPr id="3" name="TextBox 2"/>
          <p:cNvSpPr txBox="1"/>
          <p:nvPr/>
        </p:nvSpPr>
        <p:spPr>
          <a:xfrm>
            <a:off x="152401" y="2133600"/>
            <a:ext cx="3125786" cy="286232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average radius difference of three runs is </a:t>
            </a:r>
            <a:r>
              <a:rPr lang="en-US" dirty="0">
                <a:solidFill>
                  <a:srgbClr val="FF0000"/>
                </a:solidFill>
                <a:latin typeface="Arial" panose="020B0604020202020204" pitchFamily="34" charset="0"/>
                <a:cs typeface="Arial" panose="020B0604020202020204" pitchFamily="34" charset="0"/>
              </a:rPr>
              <a:t>2.89%</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3.06%</a:t>
            </a:r>
            <a:r>
              <a:rPr lang="en-US" dirty="0">
                <a:latin typeface="Arial" panose="020B0604020202020204" pitchFamily="34" charset="0"/>
                <a:cs typeface="Arial" panose="020B0604020202020204" pitchFamily="34" charset="0"/>
              </a:rPr>
              <a:t> and </a:t>
            </a:r>
            <a:r>
              <a:rPr lang="en-US" dirty="0">
                <a:solidFill>
                  <a:srgbClr val="FF0000"/>
                </a:solidFill>
                <a:latin typeface="Arial" panose="020B0604020202020204" pitchFamily="34" charset="0"/>
                <a:cs typeface="Arial" panose="020B0604020202020204" pitchFamily="34" charset="0"/>
              </a:rPr>
              <a:t>3.06%</a:t>
            </a:r>
            <a:r>
              <a:rPr lang="en-US" dirty="0">
                <a:latin typeface="Arial" panose="020B0604020202020204" pitchFamily="34" charset="0"/>
                <a:cs typeface="Arial" panose="020B0604020202020204" pitchFamily="34" charset="0"/>
              </a:rPr>
              <a:t>, respectively. The mean radius difference is </a:t>
            </a:r>
            <a:r>
              <a:rPr lang="en-US" dirty="0">
                <a:solidFill>
                  <a:srgbClr val="FF0000"/>
                </a:solidFill>
                <a:latin typeface="Arial" panose="020B0604020202020204" pitchFamily="34" charset="0"/>
                <a:cs typeface="Arial" panose="020B0604020202020204" pitchFamily="34" charset="0"/>
              </a:rPr>
              <a:t>2.06%. </a:t>
            </a:r>
          </a:p>
          <a:p>
            <a:r>
              <a:rPr lang="en-US" dirty="0">
                <a:latin typeface="Arial" panose="020B0604020202020204" pitchFamily="34" charset="0"/>
                <a:cs typeface="Arial" panose="020B0604020202020204" pitchFamily="34" charset="0"/>
              </a:rPr>
              <a:t>With the lane width adjustment, the accuracy of radius calculation is slightly improved.</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2469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Field Evaluation(cont.)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383155" y="1966839"/>
            <a:ext cx="5998845" cy="2964180"/>
          </a:xfrm>
          <a:prstGeom prst="rect">
            <a:avLst/>
          </a:prstGeom>
        </p:spPr>
      </p:pic>
      <p:grpSp>
        <p:nvGrpSpPr>
          <p:cNvPr id="8" name="Group 19"/>
          <p:cNvGrpSpPr/>
          <p:nvPr/>
        </p:nvGrpSpPr>
        <p:grpSpPr>
          <a:xfrm>
            <a:off x="533400" y="1219200"/>
            <a:ext cx="7857931" cy="461665"/>
            <a:chOff x="676469" y="5410199"/>
            <a:chExt cx="7857931" cy="589328"/>
          </a:xfrm>
        </p:grpSpPr>
        <p:sp>
          <p:nvSpPr>
            <p:cNvPr id="9" name="Oval 8"/>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Evaluation of </a:t>
              </a:r>
              <a:r>
                <a:rPr lang="en-US" sz="2400" dirty="0" err="1">
                  <a:solidFill>
                    <a:srgbClr val="0033CC"/>
                  </a:solidFill>
                  <a:latin typeface="Arial" panose="020B0604020202020204" pitchFamily="34" charset="0"/>
                  <a:cs typeface="Arial" panose="020B0604020202020204" pitchFamily="34" charset="0"/>
                </a:rPr>
                <a:t>superelevation</a:t>
              </a:r>
              <a:endParaRPr lang="en-US" sz="2400" dirty="0">
                <a:solidFill>
                  <a:srgbClr val="0033CC"/>
                </a:solidFill>
                <a:latin typeface="Arial" panose="020B0604020202020204" pitchFamily="34" charset="0"/>
                <a:cs typeface="Arial" panose="020B0604020202020204" pitchFamily="34" charset="0"/>
              </a:endParaRPr>
            </a:p>
          </p:txBody>
        </p:sp>
      </p:grpSp>
      <p:sp>
        <p:nvSpPr>
          <p:cNvPr id="2" name="TextBox 1"/>
          <p:cNvSpPr txBox="1"/>
          <p:nvPr/>
        </p:nvSpPr>
        <p:spPr>
          <a:xfrm>
            <a:off x="914400" y="5105400"/>
            <a:ext cx="67056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Statistical analysis showed that the average of </a:t>
            </a:r>
            <a:r>
              <a:rPr lang="en-US" dirty="0" err="1">
                <a:latin typeface="Arial" panose="020B0604020202020204" pitchFamily="34" charset="0"/>
                <a:cs typeface="Arial" panose="020B0604020202020204" pitchFamily="34" charset="0"/>
              </a:rPr>
              <a:t>superelevation</a:t>
            </a:r>
            <a:r>
              <a:rPr lang="en-US" dirty="0">
                <a:latin typeface="Arial" panose="020B0604020202020204" pitchFamily="34" charset="0"/>
                <a:cs typeface="Arial" panose="020B0604020202020204" pitchFamily="34" charset="0"/>
              </a:rPr>
              <a:t> between the </a:t>
            </a:r>
            <a:r>
              <a:rPr lang="en-US" dirty="0">
                <a:solidFill>
                  <a:srgbClr val="FF0000"/>
                </a:solidFill>
                <a:latin typeface="Arial" panose="020B0604020202020204" pitchFamily="34" charset="0"/>
                <a:cs typeface="Arial" panose="020B0604020202020204" pitchFamily="34" charset="0"/>
              </a:rPr>
              <a:t>15th and 90th percentile </a:t>
            </a:r>
            <a:r>
              <a:rPr lang="en-US" dirty="0">
                <a:latin typeface="Arial" panose="020B0604020202020204" pitchFamily="34" charset="0"/>
                <a:cs typeface="Arial" panose="020B0604020202020204" pitchFamily="34" charset="0"/>
              </a:rPr>
              <a:t>of the length of curve is consistent with the design </a:t>
            </a:r>
            <a:r>
              <a:rPr lang="en-US" dirty="0" err="1">
                <a:latin typeface="Arial" panose="020B0604020202020204" pitchFamily="34" charset="0"/>
                <a:cs typeface="Arial" panose="020B0604020202020204" pitchFamily="34" charset="0"/>
              </a:rPr>
              <a:t>superelevation</a:t>
            </a:r>
            <a:r>
              <a:rPr lang="en-US" dirty="0">
                <a:latin typeface="Arial" panose="020B0604020202020204" pitchFamily="34" charset="0"/>
                <a:cs typeface="Arial" panose="020B0604020202020204" pitchFamily="34" charset="0"/>
              </a:rPr>
              <a:t> from the SDDOT roadway inventory</a:t>
            </a:r>
          </a:p>
        </p:txBody>
      </p:sp>
      <p:sp>
        <p:nvSpPr>
          <p:cNvPr id="3" name="TextBox 2"/>
          <p:cNvSpPr txBox="1"/>
          <p:nvPr/>
        </p:nvSpPr>
        <p:spPr>
          <a:xfrm>
            <a:off x="152400" y="2743200"/>
            <a:ext cx="2362200" cy="646331"/>
          </a:xfrm>
          <a:prstGeom prst="rect">
            <a:avLst/>
          </a:prstGeom>
          <a:noFill/>
        </p:spPr>
        <p:txBody>
          <a:bodyPr wrap="square" rtlCol="0">
            <a:spAutoFit/>
          </a:bodyPr>
          <a:lstStyle/>
          <a:p>
            <a:r>
              <a:rPr lang="en-US" dirty="0"/>
              <a:t>Design: 4%</a:t>
            </a:r>
          </a:p>
          <a:p>
            <a:r>
              <a:rPr lang="en-US" dirty="0"/>
              <a:t>Measurement :4.2%</a:t>
            </a:r>
          </a:p>
        </p:txBody>
      </p:sp>
    </p:spTree>
    <p:extLst>
      <p:ext uri="{BB962C8B-B14F-4D97-AF65-F5344CB8AC3E}">
        <p14:creationId xmlns:p14="http://schemas.microsoft.com/office/powerpoint/2010/main" val="1728297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Field Evaluation(cont.)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11" name="Picture 10"/>
          <p:cNvPicPr>
            <a:picLocks noChangeAspect="1"/>
          </p:cNvPicPr>
          <p:nvPr/>
        </p:nvPicPr>
        <p:blipFill>
          <a:blip r:embed="rId3"/>
          <a:stretch>
            <a:fillRect/>
          </a:stretch>
        </p:blipFill>
        <p:spPr>
          <a:xfrm>
            <a:off x="3728574" y="1447800"/>
            <a:ext cx="4424826" cy="5677937"/>
          </a:xfrm>
          <a:prstGeom prst="rect">
            <a:avLst/>
          </a:prstGeom>
        </p:spPr>
      </p:pic>
      <p:sp>
        <p:nvSpPr>
          <p:cNvPr id="2" name="TextBox 1"/>
          <p:cNvSpPr txBox="1"/>
          <p:nvPr/>
        </p:nvSpPr>
        <p:spPr>
          <a:xfrm>
            <a:off x="4343400" y="997697"/>
            <a:ext cx="365760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Table</a:t>
            </a:r>
            <a:r>
              <a:rPr lang="en-US" sz="1600" b="1" dirty="0"/>
              <a:t> 3 </a:t>
            </a:r>
            <a:r>
              <a:rPr lang="en-US" sz="1600" b="1" dirty="0" err="1"/>
              <a:t>Superelevation</a:t>
            </a:r>
            <a:r>
              <a:rPr lang="en-US" sz="1600" b="1" dirty="0"/>
              <a:t> Evaluation</a:t>
            </a:r>
            <a:endParaRPr lang="en-US" sz="1600" dirty="0"/>
          </a:p>
        </p:txBody>
      </p:sp>
      <p:sp>
        <p:nvSpPr>
          <p:cNvPr id="3" name="TextBox 2"/>
          <p:cNvSpPr txBox="1"/>
          <p:nvPr/>
        </p:nvSpPr>
        <p:spPr>
          <a:xfrm>
            <a:off x="228600" y="2057400"/>
            <a:ext cx="3581400"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three runs, the average difference between design </a:t>
            </a:r>
            <a:r>
              <a:rPr lang="en-US" dirty="0" err="1">
                <a:latin typeface="Arial" panose="020B0604020202020204" pitchFamily="34" charset="0"/>
                <a:cs typeface="Arial" panose="020B0604020202020204" pitchFamily="34" charset="0"/>
              </a:rPr>
              <a:t>superelevation</a:t>
            </a:r>
            <a:r>
              <a:rPr lang="en-US" dirty="0">
                <a:latin typeface="Arial" panose="020B0604020202020204" pitchFamily="34" charset="0"/>
                <a:cs typeface="Arial" panose="020B0604020202020204" pitchFamily="34" charset="0"/>
              </a:rPr>
              <a:t> and measured </a:t>
            </a:r>
            <a:r>
              <a:rPr lang="en-US" dirty="0" err="1">
                <a:latin typeface="Arial" panose="020B0604020202020204" pitchFamily="34" charset="0"/>
                <a:cs typeface="Arial" panose="020B0604020202020204" pitchFamily="34" charset="0"/>
              </a:rPr>
              <a:t>superelevation</a:t>
            </a:r>
            <a:r>
              <a:rPr lang="en-US" dirty="0">
                <a:latin typeface="Arial" panose="020B0604020202020204" pitchFamily="34" charset="0"/>
                <a:cs typeface="Arial" panose="020B0604020202020204" pitchFamily="34" charset="0"/>
              </a:rPr>
              <a:t> is </a:t>
            </a:r>
            <a:r>
              <a:rPr lang="en-US" dirty="0">
                <a:solidFill>
                  <a:srgbClr val="FF0000"/>
                </a:solidFill>
                <a:latin typeface="Arial" panose="020B0604020202020204" pitchFamily="34" charset="0"/>
                <a:cs typeface="Arial" panose="020B0604020202020204" pitchFamily="34" charset="0"/>
              </a:rPr>
              <a:t>1.32%</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1.56%</a:t>
            </a:r>
            <a:r>
              <a:rPr lang="en-US" dirty="0">
                <a:latin typeface="Arial" panose="020B0604020202020204" pitchFamily="34" charset="0"/>
                <a:cs typeface="Arial" panose="020B0604020202020204" pitchFamily="34" charset="0"/>
              </a:rPr>
              <a:t> and </a:t>
            </a:r>
            <a:r>
              <a:rPr lang="en-US" dirty="0">
                <a:solidFill>
                  <a:srgbClr val="FF0000"/>
                </a:solidFill>
                <a:latin typeface="Arial" panose="020B0604020202020204" pitchFamily="34" charset="0"/>
                <a:cs typeface="Arial" panose="020B0604020202020204" pitchFamily="34" charset="0"/>
              </a:rPr>
              <a:t>1.59%</a:t>
            </a:r>
            <a:r>
              <a:rPr lang="en-US" dirty="0">
                <a:latin typeface="Arial" panose="020B0604020202020204" pitchFamily="34" charset="0"/>
                <a:cs typeface="Arial" panose="020B0604020202020204" pitchFamily="34" charset="0"/>
              </a:rPr>
              <a:t>, respectively. The overall </a:t>
            </a:r>
            <a:r>
              <a:rPr lang="en-US" dirty="0" err="1">
                <a:latin typeface="Arial" panose="020B0604020202020204" pitchFamily="34" charset="0"/>
                <a:cs typeface="Arial" panose="020B0604020202020204" pitchFamily="34" charset="0"/>
              </a:rPr>
              <a:t>superelevation</a:t>
            </a:r>
            <a:r>
              <a:rPr lang="en-US" dirty="0">
                <a:latin typeface="Arial" panose="020B0604020202020204" pitchFamily="34" charset="0"/>
                <a:cs typeface="Arial" panose="020B0604020202020204" pitchFamily="34" charset="0"/>
              </a:rPr>
              <a:t> difference is </a:t>
            </a:r>
            <a:r>
              <a:rPr lang="en-US" dirty="0">
                <a:solidFill>
                  <a:srgbClr val="FF0000"/>
                </a:solidFill>
                <a:latin typeface="Arial" panose="020B0604020202020204" pitchFamily="34" charset="0"/>
                <a:cs typeface="Arial" panose="020B0604020202020204" pitchFamily="34" charset="0"/>
              </a:rPr>
              <a:t>0.66%</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30984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2800" dirty="0"/>
              <a:t>Why is collecting  roadway curve information important?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1026" name="Picture 2" descr="http://askharrisandgraves.com/wp-content/uploads/2011/10/Car-Wreck-015-horizontal-crop-625x26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6419" y="1417638"/>
            <a:ext cx="7234721" cy="30096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7707" y="4622236"/>
            <a:ext cx="6701204" cy="400110"/>
          </a:xfrm>
          <a:prstGeom prst="rect">
            <a:avLst/>
          </a:prstGeom>
          <a:noFill/>
        </p:spPr>
        <p:txBody>
          <a:bodyPr wrap="square" rtlCol="0">
            <a:spAutoFit/>
          </a:bodyPr>
          <a:lstStyle/>
          <a:p>
            <a:r>
              <a:rPr lang="en-US" sz="1000" dirty="0"/>
              <a:t>Source: </a:t>
            </a:r>
            <a:r>
              <a:rPr lang="en-US" sz="1000" dirty="0">
                <a:hlinkClick r:id="rId3"/>
              </a:rPr>
              <a:t>http://southcarolinatrial.blogspot.com/2014/07/forensic-investigation-of-motor-vehicle.html</a:t>
            </a:r>
            <a:endParaRPr lang="en-US" sz="1000" dirty="0"/>
          </a:p>
          <a:p>
            <a:endParaRPr lang="en-US" sz="1000" dirty="0"/>
          </a:p>
        </p:txBody>
      </p:sp>
      <p:pic>
        <p:nvPicPr>
          <p:cNvPr id="1028" name="Picture 4" descr="Image result for curve warning sig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5143594"/>
            <a:ext cx="1619693" cy="1619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96949" y="5087715"/>
            <a:ext cx="1731453" cy="1731453"/>
          </a:xfrm>
          <a:prstGeom prst="rect">
            <a:avLst/>
          </a:prstGeom>
        </p:spPr>
      </p:pic>
      <p:pic>
        <p:nvPicPr>
          <p:cNvPr id="1030" name="Picture 6" descr="Image result for curve slowdown warning sig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5034676"/>
            <a:ext cx="2133600" cy="172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73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Field Evaluation(cont.)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7" name="Picture 6"/>
          <p:cNvPicPr>
            <a:picLocks noChangeAspect="1"/>
          </p:cNvPicPr>
          <p:nvPr/>
        </p:nvPicPr>
        <p:blipFill>
          <a:blip r:embed="rId3"/>
          <a:stretch>
            <a:fillRect/>
          </a:stretch>
        </p:blipFill>
        <p:spPr>
          <a:xfrm>
            <a:off x="771331" y="2478127"/>
            <a:ext cx="5487417" cy="2824495"/>
          </a:xfrm>
          <a:prstGeom prst="rect">
            <a:avLst/>
          </a:prstGeom>
        </p:spPr>
      </p:pic>
      <p:grpSp>
        <p:nvGrpSpPr>
          <p:cNvPr id="8" name="Group 19"/>
          <p:cNvGrpSpPr/>
          <p:nvPr/>
        </p:nvGrpSpPr>
        <p:grpSpPr>
          <a:xfrm>
            <a:off x="533400" y="1219200"/>
            <a:ext cx="7857931" cy="461665"/>
            <a:chOff x="676469" y="5410199"/>
            <a:chExt cx="7857931" cy="589328"/>
          </a:xfrm>
        </p:grpSpPr>
        <p:sp>
          <p:nvSpPr>
            <p:cNvPr id="9" name="Oval 8"/>
            <p:cNvSpPr/>
            <p:nvPr/>
          </p:nvSpPr>
          <p:spPr>
            <a:xfrm>
              <a:off x="676469" y="565882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sz="2400" dirty="0">
                  <a:solidFill>
                    <a:srgbClr val="0033CC"/>
                  </a:solidFill>
                  <a:latin typeface="Arial" panose="020B0604020202020204" pitchFamily="34" charset="0"/>
                  <a:cs typeface="Arial" panose="020B0604020202020204" pitchFamily="34" charset="0"/>
                </a:rPr>
                <a:t>Assessment of C-Alert</a:t>
              </a:r>
            </a:p>
          </p:txBody>
        </p:sp>
      </p:grpSp>
      <p:pic>
        <p:nvPicPr>
          <p:cNvPr id="11" name="Picture 10"/>
          <p:cNvPicPr>
            <a:picLocks noChangeAspect="1"/>
          </p:cNvPicPr>
          <p:nvPr/>
        </p:nvPicPr>
        <p:blipFill>
          <a:blip r:embed="rId4"/>
          <a:stretch>
            <a:fillRect/>
          </a:stretch>
        </p:blipFill>
        <p:spPr>
          <a:xfrm>
            <a:off x="5462160" y="914400"/>
            <a:ext cx="3675565" cy="1563727"/>
          </a:xfrm>
          <a:prstGeom prst="rect">
            <a:avLst/>
          </a:prstGeom>
        </p:spPr>
      </p:pic>
      <p:sp>
        <p:nvSpPr>
          <p:cNvPr id="2" name="TextBox 1"/>
          <p:cNvSpPr txBox="1"/>
          <p:nvPr/>
        </p:nvSpPr>
        <p:spPr>
          <a:xfrm>
            <a:off x="533400" y="4967149"/>
            <a:ext cx="8077200"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Table 4 shows that </a:t>
            </a:r>
            <a:r>
              <a:rPr lang="en-US" dirty="0">
                <a:solidFill>
                  <a:srgbClr val="FF0000"/>
                </a:solidFill>
                <a:latin typeface="Arial" panose="020B0604020202020204" pitchFamily="34" charset="0"/>
                <a:cs typeface="Arial" panose="020B0604020202020204" pitchFamily="34" charset="0"/>
              </a:rPr>
              <a:t>85%</a:t>
            </a:r>
            <a:r>
              <a:rPr lang="en-US" dirty="0">
                <a:latin typeface="Arial" panose="020B0604020202020204" pitchFamily="34" charset="0"/>
                <a:cs typeface="Arial" panose="020B0604020202020204" pitchFamily="34" charset="0"/>
              </a:rPr>
              <a:t> of the curves were detected in the field test. </a:t>
            </a:r>
          </a:p>
          <a:p>
            <a:r>
              <a:rPr lang="en-US" dirty="0">
                <a:latin typeface="Arial" panose="020B0604020202020204" pitchFamily="34" charset="0"/>
                <a:cs typeface="Arial" panose="020B0604020202020204" pitchFamily="34" charset="0"/>
              </a:rPr>
              <a:t>Missing alerts can be attributed to a BLE connection error. </a:t>
            </a:r>
          </a:p>
          <a:p>
            <a:r>
              <a:rPr lang="en-US" dirty="0">
                <a:latin typeface="Arial" panose="020B0604020202020204" pitchFamily="34" charset="0"/>
                <a:cs typeface="Arial" panose="020B0604020202020204" pitchFamily="34" charset="0"/>
              </a:rPr>
              <a:t>The “Invalid” column refers to incorrect alert. For example, it should be left turning warning but it displays right turning warning. Errors can be attributed to the smartphone’s built-in GPS which dynamically searches location information and identifies the nearest curve by distance. </a:t>
            </a:r>
          </a:p>
        </p:txBody>
      </p:sp>
    </p:spTree>
    <p:extLst>
      <p:ext uri="{BB962C8B-B14F-4D97-AF65-F5344CB8AC3E}">
        <p14:creationId xmlns:p14="http://schemas.microsoft.com/office/powerpoint/2010/main" val="3724456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Conclusions</a:t>
            </a:r>
          </a:p>
        </p:txBody>
      </p:sp>
      <p:sp>
        <p:nvSpPr>
          <p:cNvPr id="7" name="Oval 6"/>
          <p:cNvSpPr/>
          <p:nvPr/>
        </p:nvSpPr>
        <p:spPr>
          <a:xfrm>
            <a:off x="676469" y="1390262"/>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9"/>
          <p:cNvSpPr txBox="1">
            <a:spLocks noChangeArrowheads="1"/>
          </p:cNvSpPr>
          <p:nvPr/>
        </p:nvSpPr>
        <p:spPr bwMode="auto">
          <a:xfrm>
            <a:off x="914400" y="1214735"/>
            <a:ext cx="7620000" cy="1200329"/>
          </a:xfrm>
          <a:prstGeom prst="rect">
            <a:avLst/>
          </a:prstGeom>
          <a:noFill/>
          <a:ln w="9525">
            <a:noFill/>
            <a:miter lim="800000"/>
            <a:headEnd/>
            <a:tailEnd/>
          </a:ln>
          <a:effectLst/>
        </p:spPr>
        <p:txBody>
          <a:bodyPr wrap="square">
            <a:spAutoFit/>
          </a:bodyPr>
          <a:lstStyle/>
          <a:p>
            <a:pPr>
              <a:spcBef>
                <a:spcPct val="50000"/>
              </a:spcBef>
              <a:defRPr/>
            </a:pPr>
            <a:r>
              <a:rPr lang="en-US" altLang="zh-CN" dirty="0">
                <a:latin typeface="Arial" pitchFamily="34" charset="0"/>
                <a:cs typeface="Arial" pitchFamily="34" charset="0"/>
              </a:rPr>
              <a:t>This study included the design, implementation and evaluation of mobile systems for low-cost real time horizontal curve inventory and warning of horizontal curves. Two smartphone applications</a:t>
            </a:r>
            <a:r>
              <a:rPr lang="en-US" altLang="zh-CN" dirty="0">
                <a:solidFill>
                  <a:srgbClr val="0033CC"/>
                </a:solidFill>
                <a:latin typeface="Arial" pitchFamily="34" charset="0"/>
                <a:cs typeface="Arial" pitchFamily="34" charset="0"/>
              </a:rPr>
              <a:t>, C-Finder </a:t>
            </a:r>
            <a:r>
              <a:rPr lang="en-US" altLang="zh-CN" dirty="0">
                <a:latin typeface="Arial" pitchFamily="34" charset="0"/>
                <a:cs typeface="Arial" pitchFamily="34" charset="0"/>
              </a:rPr>
              <a:t>and </a:t>
            </a:r>
            <a:r>
              <a:rPr lang="en-US" altLang="zh-CN" dirty="0">
                <a:solidFill>
                  <a:srgbClr val="0033CC"/>
                </a:solidFill>
                <a:latin typeface="Arial" pitchFamily="34" charset="0"/>
                <a:cs typeface="Arial" pitchFamily="34" charset="0"/>
              </a:rPr>
              <a:t>C-Alert</a:t>
            </a:r>
            <a:r>
              <a:rPr lang="en-US" altLang="zh-CN" dirty="0">
                <a:latin typeface="Arial" pitchFamily="34" charset="0"/>
                <a:cs typeface="Arial" pitchFamily="34" charset="0"/>
              </a:rPr>
              <a:t>, were developed and evaluated</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13" name="Oval 12"/>
          <p:cNvSpPr/>
          <p:nvPr/>
        </p:nvSpPr>
        <p:spPr>
          <a:xfrm>
            <a:off x="676469" y="2895600"/>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9"/>
          <p:cNvSpPr txBox="1">
            <a:spLocks noChangeArrowheads="1"/>
          </p:cNvSpPr>
          <p:nvPr/>
        </p:nvSpPr>
        <p:spPr bwMode="auto">
          <a:xfrm>
            <a:off x="914400" y="2752774"/>
            <a:ext cx="7620000" cy="923330"/>
          </a:xfrm>
          <a:prstGeom prst="rect">
            <a:avLst/>
          </a:prstGeom>
          <a:noFill/>
          <a:ln w="9525">
            <a:noFill/>
            <a:miter lim="800000"/>
            <a:headEnd/>
            <a:tailEnd/>
          </a:ln>
          <a:effectLst/>
        </p:spPr>
        <p:txBody>
          <a:bodyPr wrap="square">
            <a:spAutoFit/>
          </a:bodyPr>
          <a:lstStyle/>
          <a:p>
            <a:pPr>
              <a:spcBef>
                <a:spcPct val="50000"/>
              </a:spcBef>
              <a:defRPr/>
            </a:pPr>
            <a:r>
              <a:rPr lang="en-US" altLang="zh-CN" dirty="0">
                <a:latin typeface="Arial" pitchFamily="34" charset="0"/>
                <a:cs typeface="Arial" pitchFamily="34" charset="0"/>
              </a:rPr>
              <a:t>The field test demonstrated the proposed approach (</a:t>
            </a:r>
            <a:r>
              <a:rPr lang="en-US" altLang="zh-CN" dirty="0">
                <a:solidFill>
                  <a:srgbClr val="0033CC"/>
                </a:solidFill>
                <a:latin typeface="Arial" pitchFamily="34" charset="0"/>
                <a:cs typeface="Arial" pitchFamily="34" charset="0"/>
              </a:rPr>
              <a:t>C-Finder</a:t>
            </a:r>
            <a:r>
              <a:rPr lang="en-US" altLang="zh-CN" dirty="0">
                <a:latin typeface="Arial" pitchFamily="34" charset="0"/>
                <a:cs typeface="Arial" pitchFamily="34" charset="0"/>
              </a:rPr>
              <a:t>) can achieve desirable radius measurement accuracy for sharp curves. The average error is approximately </a:t>
            </a:r>
            <a:r>
              <a:rPr lang="en-US" altLang="zh-CN" dirty="0">
                <a:solidFill>
                  <a:srgbClr val="FF0000"/>
                </a:solidFill>
                <a:latin typeface="Arial" pitchFamily="34" charset="0"/>
                <a:cs typeface="Arial" pitchFamily="34" charset="0"/>
              </a:rPr>
              <a:t>3%</a:t>
            </a:r>
            <a:r>
              <a:rPr lang="en-US" altLang="zh-CN" dirty="0">
                <a:latin typeface="Arial" pitchFamily="34" charset="0"/>
                <a:cs typeface="Arial" pitchFamily="34" charset="0"/>
              </a:rPr>
              <a:t>. </a:t>
            </a:r>
          </a:p>
        </p:txBody>
      </p:sp>
      <p:sp>
        <p:nvSpPr>
          <p:cNvPr id="16" name="Oval 15"/>
          <p:cNvSpPr/>
          <p:nvPr/>
        </p:nvSpPr>
        <p:spPr>
          <a:xfrm>
            <a:off x="676468" y="4226078"/>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 Box 9"/>
          <p:cNvSpPr txBox="1">
            <a:spLocks noChangeArrowheads="1"/>
          </p:cNvSpPr>
          <p:nvPr/>
        </p:nvSpPr>
        <p:spPr bwMode="auto">
          <a:xfrm>
            <a:off x="915296" y="4013814"/>
            <a:ext cx="7620000" cy="646331"/>
          </a:xfrm>
          <a:prstGeom prst="rect">
            <a:avLst/>
          </a:prstGeom>
          <a:noFill/>
          <a:ln w="9525">
            <a:noFill/>
            <a:miter lim="800000"/>
            <a:headEnd/>
            <a:tailEnd/>
          </a:ln>
          <a:effectLst/>
        </p:spPr>
        <p:txBody>
          <a:bodyPr wrap="square">
            <a:spAutoFit/>
          </a:bodyPr>
          <a:lstStyle/>
          <a:p>
            <a:pPr>
              <a:spcBef>
                <a:spcPct val="50000"/>
              </a:spcBef>
              <a:defRPr/>
            </a:pPr>
            <a:r>
              <a:rPr lang="en-US" altLang="zh-CN" dirty="0">
                <a:latin typeface="Arial" pitchFamily="34" charset="0"/>
                <a:cs typeface="Arial" pitchFamily="34" charset="0"/>
              </a:rPr>
              <a:t>Adjusting lane width doesn’t have a significant effect on the accuracy of radii estimation. However, multiple runs can achieve higher accuracy.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Conclusions (cont.)</a:t>
            </a:r>
          </a:p>
        </p:txBody>
      </p:sp>
      <p:sp>
        <p:nvSpPr>
          <p:cNvPr id="7" name="Oval 6"/>
          <p:cNvSpPr/>
          <p:nvPr/>
        </p:nvSpPr>
        <p:spPr>
          <a:xfrm>
            <a:off x="676469" y="1390262"/>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9"/>
          <p:cNvSpPr txBox="1">
            <a:spLocks noChangeArrowheads="1"/>
          </p:cNvSpPr>
          <p:nvPr/>
        </p:nvSpPr>
        <p:spPr bwMode="auto">
          <a:xfrm>
            <a:off x="914400" y="1214735"/>
            <a:ext cx="7620000" cy="923330"/>
          </a:xfrm>
          <a:prstGeom prst="rect">
            <a:avLst/>
          </a:prstGeom>
          <a:noFill/>
          <a:ln w="9525">
            <a:noFill/>
            <a:miter lim="800000"/>
            <a:headEnd/>
            <a:tailEnd/>
          </a:ln>
          <a:effectLst/>
        </p:spPr>
        <p:txBody>
          <a:bodyPr wrap="square">
            <a:spAutoFit/>
          </a:bodyPr>
          <a:lstStyle/>
          <a:p>
            <a:pPr>
              <a:defRPr/>
            </a:pPr>
            <a:r>
              <a:rPr lang="en-US" altLang="zh-CN" dirty="0">
                <a:latin typeface="Arial" pitchFamily="34" charset="0"/>
                <a:cs typeface="Arial" pitchFamily="34" charset="0"/>
              </a:rPr>
              <a:t>The accuracy of </a:t>
            </a:r>
            <a:r>
              <a:rPr lang="en-US" altLang="zh-CN" dirty="0" err="1">
                <a:latin typeface="Arial" pitchFamily="34" charset="0"/>
                <a:cs typeface="Arial" pitchFamily="34" charset="0"/>
              </a:rPr>
              <a:t>superelevation</a:t>
            </a:r>
            <a:r>
              <a:rPr lang="en-US" altLang="zh-CN" dirty="0">
                <a:latin typeface="Arial" pitchFamily="34" charset="0"/>
                <a:cs typeface="Arial" pitchFamily="34" charset="0"/>
              </a:rPr>
              <a:t> relies on the accuracy of curve radius, vehicle speed and acceleration rate from smartphone. Improving their accuracy can achieve more accurate </a:t>
            </a:r>
            <a:r>
              <a:rPr lang="en-US" altLang="zh-CN" dirty="0" err="1">
                <a:latin typeface="Arial" pitchFamily="34" charset="0"/>
                <a:cs typeface="Arial" pitchFamily="34" charset="0"/>
              </a:rPr>
              <a:t>superelevation</a:t>
            </a:r>
            <a:r>
              <a:rPr lang="en-US" altLang="zh-CN" dirty="0">
                <a:latin typeface="Arial" pitchFamily="34" charset="0"/>
                <a:cs typeface="Arial" pitchFamily="34" charset="0"/>
              </a:rPr>
              <a:t> measurements.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
        <p:nvSpPr>
          <p:cNvPr id="13" name="Oval 12"/>
          <p:cNvSpPr/>
          <p:nvPr/>
        </p:nvSpPr>
        <p:spPr>
          <a:xfrm>
            <a:off x="676469" y="2667000"/>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9"/>
          <p:cNvSpPr txBox="1">
            <a:spLocks noChangeArrowheads="1"/>
          </p:cNvSpPr>
          <p:nvPr/>
        </p:nvSpPr>
        <p:spPr bwMode="auto">
          <a:xfrm>
            <a:off x="914400" y="2537905"/>
            <a:ext cx="7620000" cy="1477328"/>
          </a:xfrm>
          <a:prstGeom prst="rect">
            <a:avLst/>
          </a:prstGeom>
          <a:noFill/>
          <a:ln w="9525">
            <a:noFill/>
            <a:miter lim="800000"/>
            <a:headEnd/>
            <a:tailEnd/>
          </a:ln>
          <a:effectLst/>
        </p:spPr>
        <p:txBody>
          <a:bodyPr wrap="square">
            <a:spAutoFit/>
          </a:bodyPr>
          <a:lstStyle/>
          <a:p>
            <a:pPr>
              <a:spcBef>
                <a:spcPct val="50000"/>
              </a:spcBef>
              <a:defRPr/>
            </a:pPr>
            <a:r>
              <a:rPr lang="en-US" altLang="zh-CN" dirty="0">
                <a:latin typeface="Arial" pitchFamily="34" charset="0"/>
                <a:cs typeface="Arial" pitchFamily="34" charset="0"/>
              </a:rPr>
              <a:t>The work proposed a smartphone-based horizontal curve warning system (</a:t>
            </a:r>
            <a:r>
              <a:rPr lang="en-US" altLang="zh-CN" dirty="0">
                <a:solidFill>
                  <a:srgbClr val="0033CC"/>
                </a:solidFill>
                <a:latin typeface="Arial" pitchFamily="34" charset="0"/>
                <a:cs typeface="Arial" pitchFamily="34" charset="0"/>
              </a:rPr>
              <a:t>C-Alert</a:t>
            </a:r>
            <a:r>
              <a:rPr lang="en-US" altLang="zh-CN" dirty="0">
                <a:latin typeface="Arial" pitchFamily="34" charset="0"/>
                <a:cs typeface="Arial" pitchFamily="34" charset="0"/>
              </a:rPr>
              <a:t>) using GPS, BLE technology, and HUD, the curve warning system uses an economically affordable device (HUD) as well as open source wireless communications that can integrate, reconfigure, and customize various data sources (e.g., state DOT data sources).</a:t>
            </a:r>
          </a:p>
        </p:txBody>
      </p:sp>
    </p:spTree>
    <p:extLst>
      <p:ext uri="{BB962C8B-B14F-4D97-AF65-F5344CB8AC3E}">
        <p14:creationId xmlns:p14="http://schemas.microsoft.com/office/powerpoint/2010/main" val="1230787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Future Work</a:t>
            </a:r>
          </a:p>
        </p:txBody>
      </p:sp>
      <p:sp>
        <p:nvSpPr>
          <p:cNvPr id="7" name="Oval 6"/>
          <p:cNvSpPr/>
          <p:nvPr/>
        </p:nvSpPr>
        <p:spPr>
          <a:xfrm>
            <a:off x="676469" y="1390262"/>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 Box 9"/>
          <p:cNvSpPr txBox="1">
            <a:spLocks noChangeArrowheads="1"/>
          </p:cNvSpPr>
          <p:nvPr/>
        </p:nvSpPr>
        <p:spPr bwMode="auto">
          <a:xfrm>
            <a:off x="914400" y="1214735"/>
            <a:ext cx="7620000" cy="1200329"/>
          </a:xfrm>
          <a:prstGeom prst="rect">
            <a:avLst/>
          </a:prstGeom>
          <a:noFill/>
          <a:ln w="9525">
            <a:noFill/>
            <a:miter lim="800000"/>
            <a:headEnd/>
            <a:tailEnd/>
          </a:ln>
          <a:effectLst/>
        </p:spPr>
        <p:txBody>
          <a:bodyPr wrap="square">
            <a:spAutoFit/>
          </a:bodyPr>
          <a:lstStyle/>
          <a:p>
            <a:r>
              <a:rPr lang="en-US" dirty="0">
                <a:latin typeface="Arial" panose="020B0604020202020204" pitchFamily="34" charset="0"/>
                <a:cs typeface="Arial" panose="020B0604020202020204" pitchFamily="34" charset="0"/>
              </a:rPr>
              <a:t>The GPS frequency from smartphone is only 1 Hz. Increasing the frequency of GPS could potentially improve the radius estimation. </a:t>
            </a:r>
            <a:r>
              <a:rPr lang="en-US" dirty="0">
                <a:solidFill>
                  <a:srgbClr val="0033CC"/>
                </a:solidFill>
                <a:latin typeface="Arial" panose="020B0604020202020204" pitchFamily="34" charset="0"/>
                <a:cs typeface="Arial" panose="020B0604020202020204" pitchFamily="34" charset="0"/>
              </a:rPr>
              <a:t>GPS/IMU sensor fusion </a:t>
            </a:r>
            <a:r>
              <a:rPr lang="en-US" dirty="0">
                <a:latin typeface="Arial" panose="020B0604020202020204" pitchFamily="34" charset="0"/>
                <a:cs typeface="Arial" panose="020B0604020202020204" pitchFamily="34" charset="0"/>
              </a:rPr>
              <a:t>could be applied to increase the frequency of GPS in the future work.</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13" name="Oval 12"/>
          <p:cNvSpPr/>
          <p:nvPr/>
        </p:nvSpPr>
        <p:spPr>
          <a:xfrm>
            <a:off x="688970" y="266519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9"/>
          <p:cNvSpPr txBox="1">
            <a:spLocks noChangeArrowheads="1"/>
          </p:cNvSpPr>
          <p:nvPr/>
        </p:nvSpPr>
        <p:spPr bwMode="auto">
          <a:xfrm>
            <a:off x="914400" y="2514600"/>
            <a:ext cx="7620000" cy="1754326"/>
          </a:xfrm>
          <a:prstGeom prst="rect">
            <a:avLst/>
          </a:prstGeom>
          <a:noFill/>
          <a:ln w="9525">
            <a:noFill/>
            <a:miter lim="800000"/>
            <a:headEnd/>
            <a:tailEnd/>
          </a:ln>
          <a:effectLst/>
        </p:spPr>
        <p:txBody>
          <a:bodyPr wrap="square">
            <a:spAutoFit/>
          </a:bodyPr>
          <a:lstStyle/>
          <a:p>
            <a:r>
              <a:rPr lang="en-US" dirty="0">
                <a:latin typeface="Arial" panose="020B0604020202020204" pitchFamily="34" charset="0"/>
                <a:cs typeface="Arial" panose="020B0604020202020204" pitchFamily="34" charset="0"/>
              </a:rPr>
              <a:t>Future work should evaluate C-Alert further under </a:t>
            </a:r>
            <a:r>
              <a:rPr lang="en-US" dirty="0">
                <a:solidFill>
                  <a:srgbClr val="0033CC"/>
                </a:solidFill>
                <a:latin typeface="Arial" panose="020B0604020202020204" pitchFamily="34" charset="0"/>
                <a:cs typeface="Arial" panose="020B0604020202020204" pitchFamily="34" charset="0"/>
              </a:rPr>
              <a:t>various scenarios and conditions</a:t>
            </a:r>
            <a:r>
              <a:rPr lang="en-US" dirty="0">
                <a:latin typeface="Arial" panose="020B0604020202020204" pitchFamily="34" charset="0"/>
                <a:cs typeface="Arial" panose="020B0604020202020204" pitchFamily="34" charset="0"/>
              </a:rPr>
              <a:t>, such as BLE data transmission, GPS accuracy in different conditions (e.g., with internet and without internet, mountainous road, high density road network in urban area), and the algorithm accuracy. Human factors evaluation should also be studied to ensure that the use of this system does not introduce unintended safety issues</a:t>
            </a:r>
            <a:r>
              <a:rPr lang="en-US" dirty="0"/>
              <a:t>. </a:t>
            </a:r>
          </a:p>
        </p:txBody>
      </p:sp>
      <p:sp>
        <p:nvSpPr>
          <p:cNvPr id="15" name="Oval 14"/>
          <p:cNvSpPr/>
          <p:nvPr/>
        </p:nvSpPr>
        <p:spPr>
          <a:xfrm>
            <a:off x="679956" y="4648200"/>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Box 9"/>
          <p:cNvSpPr txBox="1">
            <a:spLocks noChangeArrowheads="1"/>
          </p:cNvSpPr>
          <p:nvPr/>
        </p:nvSpPr>
        <p:spPr bwMode="auto">
          <a:xfrm>
            <a:off x="914400" y="4491335"/>
            <a:ext cx="7620000" cy="923330"/>
          </a:xfrm>
          <a:prstGeom prst="rect">
            <a:avLst/>
          </a:prstGeom>
          <a:noFill/>
          <a:ln w="9525">
            <a:noFill/>
            <a:miter lim="800000"/>
            <a:headEnd/>
            <a:tailEnd/>
          </a:ln>
          <a:effectLst/>
        </p:spPr>
        <p:txBody>
          <a:bodyPr wrap="square">
            <a:spAutoFit/>
          </a:bodyPr>
          <a:lstStyle/>
          <a:p>
            <a:r>
              <a:rPr lang="en-US" dirty="0">
                <a:latin typeface="Arial" panose="020B0604020202020204" pitchFamily="34" charset="0"/>
                <a:cs typeface="Arial" panose="020B0604020202020204" pitchFamily="34" charset="0"/>
              </a:rPr>
              <a:t>C-Alert is designed for highway horizontal curves, it could also be applied to other areas such as work zones, highway-rail grade crossings, and wrong-way traffic</a:t>
            </a:r>
          </a:p>
        </p:txBody>
      </p:sp>
    </p:spTree>
    <p:extLst>
      <p:ext uri="{BB962C8B-B14F-4D97-AF65-F5344CB8AC3E}">
        <p14:creationId xmlns:p14="http://schemas.microsoft.com/office/powerpoint/2010/main" val="552237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Acknowledgments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grpSp>
        <p:nvGrpSpPr>
          <p:cNvPr id="13" name="Group 19"/>
          <p:cNvGrpSpPr/>
          <p:nvPr/>
        </p:nvGrpSpPr>
        <p:grpSpPr>
          <a:xfrm>
            <a:off x="457200" y="1295400"/>
            <a:ext cx="7857931" cy="1015663"/>
            <a:chOff x="676469" y="5410199"/>
            <a:chExt cx="7857931" cy="1015663"/>
          </a:xfrm>
        </p:grpSpPr>
        <p:sp>
          <p:nvSpPr>
            <p:cNvPr id="14" name="Oval 13"/>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Box 9"/>
            <p:cNvSpPr txBox="1">
              <a:spLocks noChangeArrowheads="1"/>
            </p:cNvSpPr>
            <p:nvPr/>
          </p:nvSpPr>
          <p:spPr bwMode="auto">
            <a:xfrm>
              <a:off x="914400" y="5410199"/>
              <a:ext cx="7620000" cy="1015663"/>
            </a:xfrm>
            <a:prstGeom prst="rect">
              <a:avLst/>
            </a:prstGeom>
            <a:noFill/>
            <a:ln w="9525">
              <a:noFill/>
              <a:miter lim="800000"/>
              <a:headEnd/>
              <a:tailEnd/>
            </a:ln>
            <a:effectLst/>
          </p:spPr>
          <p:txBody>
            <a:bodyPr wrap="square">
              <a:spAutoFit/>
            </a:bodyPr>
            <a:lstStyle/>
            <a:p>
              <a:pPr>
                <a:spcBef>
                  <a:spcPct val="50000"/>
                </a:spcBef>
                <a:defRPr/>
              </a:pPr>
              <a:r>
                <a:rPr lang="en-US" altLang="zh-CN" sz="2000" dirty="0">
                  <a:latin typeface="Arial" pitchFamily="34" charset="0"/>
                  <a:cs typeface="Arial" pitchFamily="34" charset="0"/>
                </a:rPr>
                <a:t>I would like to thank my thesis advisor Dr. Jonathan Wood for his excellent guidance, caring, and providing me with great support for doing this research. </a:t>
              </a:r>
            </a:p>
          </p:txBody>
        </p:sp>
      </p:grpSp>
      <p:grpSp>
        <p:nvGrpSpPr>
          <p:cNvPr id="20" name="Group 19"/>
          <p:cNvGrpSpPr/>
          <p:nvPr/>
        </p:nvGrpSpPr>
        <p:grpSpPr>
          <a:xfrm>
            <a:off x="457200" y="3048000"/>
            <a:ext cx="7857931" cy="707886"/>
            <a:chOff x="676469" y="5410199"/>
            <a:chExt cx="7857931" cy="707886"/>
          </a:xfrm>
        </p:grpSpPr>
        <p:sp>
          <p:nvSpPr>
            <p:cNvPr id="21" name="Oval 20"/>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 Box 9"/>
            <p:cNvSpPr txBox="1">
              <a:spLocks noChangeArrowheads="1"/>
            </p:cNvSpPr>
            <p:nvPr/>
          </p:nvSpPr>
          <p:spPr bwMode="auto">
            <a:xfrm>
              <a:off x="914400" y="5410199"/>
              <a:ext cx="7620000" cy="707886"/>
            </a:xfrm>
            <a:prstGeom prst="rect">
              <a:avLst/>
            </a:prstGeom>
            <a:noFill/>
            <a:ln w="9525">
              <a:noFill/>
              <a:miter lim="800000"/>
              <a:headEnd/>
              <a:tailEnd/>
            </a:ln>
            <a:effectLst/>
          </p:spPr>
          <p:txBody>
            <a:bodyPr wrap="square">
              <a:spAutoFit/>
            </a:bodyPr>
            <a:lstStyle/>
            <a:p>
              <a:pPr>
                <a:spcBef>
                  <a:spcPct val="50000"/>
                </a:spcBef>
                <a:defRPr/>
              </a:pPr>
              <a:r>
                <a:rPr lang="en-US" altLang="zh-CN" sz="2000" dirty="0">
                  <a:latin typeface="Arial" pitchFamily="34" charset="0"/>
                  <a:cs typeface="Arial" pitchFamily="34" charset="0"/>
                </a:rPr>
                <a:t>Thank all peer students, professors and committee members for helping me my thesis and studies.</a:t>
              </a:r>
            </a:p>
          </p:txBody>
        </p:sp>
      </p:grpSp>
    </p:spTree>
    <p:extLst>
      <p:ext uri="{BB962C8B-B14F-4D97-AF65-F5344CB8AC3E}">
        <p14:creationId xmlns:p14="http://schemas.microsoft.com/office/powerpoint/2010/main" val="1653704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875"/>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Publications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
        <p:nvSpPr>
          <p:cNvPr id="2" name="Rectangle 1"/>
          <p:cNvSpPr/>
          <p:nvPr/>
        </p:nvSpPr>
        <p:spPr>
          <a:xfrm>
            <a:off x="304800" y="1471094"/>
            <a:ext cx="8991600" cy="4185761"/>
          </a:xfrm>
          <a:prstGeom prst="rect">
            <a:avLst/>
          </a:prstGeom>
        </p:spPr>
        <p:txBody>
          <a:bodyPr wrap="square">
            <a:spAutoFit/>
          </a:bodyPr>
          <a:lstStyle/>
          <a:p>
            <a:r>
              <a:rPr lang="en-US" sz="1400" dirty="0" err="1">
                <a:solidFill>
                  <a:srgbClr val="0000FF"/>
                </a:solidFill>
                <a:latin typeface="Times New Roman" panose="02020603050405020304" pitchFamily="18" charset="0"/>
              </a:rPr>
              <a:t>WiTraffic</a:t>
            </a:r>
            <a:r>
              <a:rPr lang="en-US" sz="1400" dirty="0">
                <a:solidFill>
                  <a:srgbClr val="0000FF"/>
                </a:solidFill>
                <a:latin typeface="Times New Roman" panose="02020603050405020304" pitchFamily="18" charset="0"/>
              </a:rPr>
              <a:t>: Low-cost and Non-Intrusive Traffic Monitoring System Using </a:t>
            </a:r>
            <a:r>
              <a:rPr lang="en-US" sz="1400" dirty="0" err="1">
                <a:solidFill>
                  <a:srgbClr val="0000FF"/>
                </a:solidFill>
                <a:latin typeface="Times New Roman" panose="02020603050405020304" pitchFamily="18" charset="0"/>
              </a:rPr>
              <a:t>WiFi</a:t>
            </a:r>
            <a:endParaRPr lang="en-US" sz="1400" dirty="0">
              <a:solidFill>
                <a:srgbClr val="000000"/>
              </a:solidFill>
              <a:latin typeface="Times New Roman" panose="02020603050405020304" pitchFamily="18" charset="0"/>
            </a:endParaRPr>
          </a:p>
          <a:p>
            <a:r>
              <a:rPr lang="en-US" sz="1400" dirty="0" err="1">
                <a:solidFill>
                  <a:srgbClr val="000000"/>
                </a:solidFill>
                <a:latin typeface="Times New Roman" panose="02020603050405020304" pitchFamily="18" charset="0"/>
              </a:rPr>
              <a:t>Myounggyu</a:t>
            </a:r>
            <a:r>
              <a:rPr lang="en-US" sz="1400" dirty="0">
                <a:solidFill>
                  <a:srgbClr val="000000"/>
                </a:solidFill>
                <a:latin typeface="Times New Roman" panose="02020603050405020304" pitchFamily="18" charset="0"/>
              </a:rPr>
              <a:t> Won, </a:t>
            </a:r>
            <a:r>
              <a:rPr lang="en-US" sz="1400" b="1" dirty="0">
                <a:solidFill>
                  <a:srgbClr val="000000"/>
                </a:solidFill>
                <a:latin typeface="Times New Roman" panose="02020603050405020304" pitchFamily="18" charset="0"/>
              </a:rPr>
              <a:t>Shaohu Zhang</a:t>
            </a:r>
            <a:r>
              <a:rPr lang="en-US" sz="1400" dirty="0">
                <a:solidFill>
                  <a:srgbClr val="000000"/>
                </a:solidFill>
                <a:latin typeface="Times New Roman" panose="02020603050405020304" pitchFamily="18" charset="0"/>
              </a:rPr>
              <a:t>, Sang H. Son</a:t>
            </a:r>
          </a:p>
          <a:p>
            <a:r>
              <a:rPr lang="en-US" sz="1400" dirty="0">
                <a:solidFill>
                  <a:srgbClr val="000000"/>
                </a:solidFill>
                <a:latin typeface="Times New Roman" panose="02020603050405020304" pitchFamily="18" charset="0"/>
              </a:rPr>
              <a:t>Proceedings of the IEEE 26th International Conference on Computer Communications and Networks ( </a:t>
            </a:r>
            <a:r>
              <a:rPr lang="en-US" sz="1400" b="1" dirty="0">
                <a:solidFill>
                  <a:srgbClr val="000000"/>
                </a:solidFill>
                <a:latin typeface="Times New Roman" panose="02020603050405020304" pitchFamily="18" charset="0"/>
              </a:rPr>
              <a:t>ICCCN'17</a:t>
            </a:r>
            <a:r>
              <a:rPr lang="en-US" sz="1400" dirty="0">
                <a:solidFill>
                  <a:srgbClr val="000000"/>
                </a:solidFill>
                <a:latin typeface="Times New Roman" panose="02020603050405020304" pitchFamily="18" charset="0"/>
              </a:rPr>
              <a:t>), 2017</a:t>
            </a:r>
          </a:p>
          <a:p>
            <a:br>
              <a:rPr lang="en-US" sz="1400" dirty="0"/>
            </a:br>
            <a:r>
              <a:rPr lang="en-US" sz="1400" dirty="0">
                <a:solidFill>
                  <a:srgbClr val="0000FF"/>
                </a:solidFill>
                <a:latin typeface="Times New Roman" panose="02020603050405020304" pitchFamily="18" charset="0"/>
              </a:rPr>
              <a:t>Poster Abstract: </a:t>
            </a:r>
            <a:r>
              <a:rPr lang="en-US" sz="1400" dirty="0" err="1">
                <a:solidFill>
                  <a:srgbClr val="0000FF"/>
                </a:solidFill>
                <a:latin typeface="Times New Roman" panose="02020603050405020304" pitchFamily="18" charset="0"/>
              </a:rPr>
              <a:t>WiTraffic</a:t>
            </a:r>
            <a:r>
              <a:rPr lang="en-US" sz="1400" dirty="0">
                <a:solidFill>
                  <a:srgbClr val="0000FF"/>
                </a:solidFill>
                <a:latin typeface="Times New Roman" panose="02020603050405020304" pitchFamily="18" charset="0"/>
              </a:rPr>
              <a:t> - Non-intrusive Vehicle Classification Using </a:t>
            </a:r>
            <a:r>
              <a:rPr lang="en-US" sz="1400" dirty="0" err="1">
                <a:solidFill>
                  <a:srgbClr val="0000FF"/>
                </a:solidFill>
                <a:latin typeface="Times New Roman" panose="02020603050405020304" pitchFamily="18" charset="0"/>
              </a:rPr>
              <a:t>WiFi</a:t>
            </a:r>
            <a:endParaRPr lang="en-US" sz="1400" dirty="0">
              <a:solidFill>
                <a:srgbClr val="000000"/>
              </a:solidFill>
              <a:latin typeface="Times New Roman" panose="02020603050405020304" pitchFamily="18" charset="0"/>
            </a:endParaRPr>
          </a:p>
          <a:p>
            <a:r>
              <a:rPr lang="en-US" sz="1400" b="1" dirty="0">
                <a:solidFill>
                  <a:srgbClr val="000000"/>
                </a:solidFill>
                <a:latin typeface="Times New Roman" panose="02020603050405020304" pitchFamily="18" charset="0"/>
              </a:rPr>
              <a:t>Shaohu Zhang</a:t>
            </a:r>
            <a:r>
              <a:rPr lang="en-US" sz="1400" dirty="0">
                <a:solidFill>
                  <a:srgbClr val="000000"/>
                </a:solidFill>
                <a:latin typeface="Times New Roman" panose="02020603050405020304" pitchFamily="18" charset="0"/>
              </a:rPr>
              <a:t>, </a:t>
            </a:r>
            <a:r>
              <a:rPr lang="en-US" sz="1400" dirty="0" err="1">
                <a:solidFill>
                  <a:srgbClr val="000000"/>
                </a:solidFill>
                <a:latin typeface="Times New Roman" panose="02020603050405020304" pitchFamily="18" charset="0"/>
              </a:rPr>
              <a:t>Myounggyu</a:t>
            </a:r>
            <a:r>
              <a:rPr lang="en-US" sz="1400" dirty="0">
                <a:solidFill>
                  <a:srgbClr val="000000"/>
                </a:solidFill>
                <a:latin typeface="Times New Roman" panose="02020603050405020304" pitchFamily="18" charset="0"/>
              </a:rPr>
              <a:t> Won, Sang H. Son</a:t>
            </a:r>
          </a:p>
          <a:p>
            <a:r>
              <a:rPr lang="en-US" sz="1400" dirty="0">
                <a:solidFill>
                  <a:srgbClr val="000000"/>
                </a:solidFill>
                <a:latin typeface="Times New Roman" panose="02020603050405020304" pitchFamily="18" charset="0"/>
              </a:rPr>
              <a:t>Proceedings of the 14th ACM Conference on Embedded Network Sensor Systems ( </a:t>
            </a:r>
            <a:r>
              <a:rPr lang="en-US" sz="1400" b="1" dirty="0">
                <a:solidFill>
                  <a:srgbClr val="000000"/>
                </a:solidFill>
                <a:latin typeface="Times New Roman" panose="02020603050405020304" pitchFamily="18" charset="0"/>
              </a:rPr>
              <a:t>SenSys'16</a:t>
            </a:r>
            <a:r>
              <a:rPr lang="en-US" sz="1400" dirty="0">
                <a:solidFill>
                  <a:srgbClr val="000000"/>
                </a:solidFill>
                <a:latin typeface="Times New Roman" panose="02020603050405020304" pitchFamily="18" charset="0"/>
              </a:rPr>
              <a:t>), 2016</a:t>
            </a:r>
          </a:p>
          <a:p>
            <a:endParaRPr lang="en-US" sz="1400" dirty="0">
              <a:solidFill>
                <a:srgbClr val="000000"/>
              </a:solidFill>
              <a:latin typeface="Times New Roman" panose="02020603050405020304" pitchFamily="18" charset="0"/>
            </a:endParaRPr>
          </a:p>
          <a:p>
            <a:r>
              <a:rPr lang="en-US" sz="1400" dirty="0">
                <a:solidFill>
                  <a:srgbClr val="0000FF"/>
                </a:solidFill>
                <a:latin typeface="Times New Roman" panose="02020603050405020304" pitchFamily="18" charset="0"/>
                <a:hlinkClick r:id="rId3"/>
              </a:rPr>
              <a:t>Enabling Energy-Efficient Driving Route Detection Using a Built-in Smartphone Barometer Sensor</a:t>
            </a:r>
            <a:endParaRPr lang="en-US" sz="1400" dirty="0">
              <a:solidFill>
                <a:srgbClr val="000000"/>
              </a:solidFill>
              <a:latin typeface="Times New Roman" panose="02020603050405020304" pitchFamily="18" charset="0"/>
            </a:endParaRPr>
          </a:p>
          <a:p>
            <a:r>
              <a:rPr lang="en-US" sz="1400" dirty="0" err="1">
                <a:solidFill>
                  <a:srgbClr val="000000"/>
                </a:solidFill>
                <a:latin typeface="Times New Roman" panose="02020603050405020304" pitchFamily="18" charset="0"/>
              </a:rPr>
              <a:t>Myounggyu</a:t>
            </a:r>
            <a:r>
              <a:rPr lang="en-US" sz="1400" dirty="0">
                <a:solidFill>
                  <a:srgbClr val="000000"/>
                </a:solidFill>
                <a:latin typeface="Times New Roman" panose="02020603050405020304" pitchFamily="18" charset="0"/>
              </a:rPr>
              <a:t> Won, </a:t>
            </a:r>
            <a:r>
              <a:rPr lang="en-US" sz="1400" b="1" dirty="0">
                <a:solidFill>
                  <a:srgbClr val="000000"/>
                </a:solidFill>
                <a:latin typeface="Times New Roman" panose="02020603050405020304" pitchFamily="18" charset="0"/>
              </a:rPr>
              <a:t>Shaohu Zhang</a:t>
            </a:r>
            <a:r>
              <a:rPr lang="en-US" sz="1400" dirty="0">
                <a:solidFill>
                  <a:srgbClr val="000000"/>
                </a:solidFill>
                <a:latin typeface="Times New Roman" panose="02020603050405020304" pitchFamily="18" charset="0"/>
              </a:rPr>
              <a:t>, </a:t>
            </a:r>
            <a:r>
              <a:rPr lang="en-US" sz="1400" dirty="0" err="1">
                <a:solidFill>
                  <a:srgbClr val="000000"/>
                </a:solidFill>
                <a:latin typeface="Times New Roman" panose="02020603050405020304" pitchFamily="18" charset="0"/>
              </a:rPr>
              <a:t>Appala</a:t>
            </a:r>
            <a:r>
              <a:rPr lang="en-US" sz="1400" dirty="0">
                <a:solidFill>
                  <a:srgbClr val="000000"/>
                </a:solidFill>
                <a:latin typeface="Times New Roman" panose="02020603050405020304" pitchFamily="18" charset="0"/>
              </a:rPr>
              <a:t> </a:t>
            </a:r>
            <a:r>
              <a:rPr lang="en-US" sz="1400" dirty="0" err="1">
                <a:solidFill>
                  <a:srgbClr val="000000"/>
                </a:solidFill>
                <a:latin typeface="Times New Roman" panose="02020603050405020304" pitchFamily="18" charset="0"/>
              </a:rPr>
              <a:t>Chekuri</a:t>
            </a:r>
            <a:r>
              <a:rPr lang="en-US" sz="1400" dirty="0">
                <a:solidFill>
                  <a:srgbClr val="000000"/>
                </a:solidFill>
                <a:latin typeface="Times New Roman" panose="02020603050405020304" pitchFamily="18" charset="0"/>
              </a:rPr>
              <a:t>, Sang H. Son</a:t>
            </a:r>
          </a:p>
          <a:p>
            <a:r>
              <a:rPr lang="en-US" sz="1400" dirty="0">
                <a:solidFill>
                  <a:srgbClr val="000000"/>
                </a:solidFill>
                <a:latin typeface="Times New Roman" panose="02020603050405020304" pitchFamily="18" charset="0"/>
              </a:rPr>
              <a:t>19th IEEE International Conference on Intelligent Transportation Systems. Rio de Janeiro, Brazil (</a:t>
            </a:r>
            <a:r>
              <a:rPr lang="en-US" sz="1400" b="1" dirty="0">
                <a:solidFill>
                  <a:srgbClr val="000000"/>
                </a:solidFill>
                <a:latin typeface="Times New Roman" panose="02020603050405020304" pitchFamily="18" charset="0"/>
              </a:rPr>
              <a:t>ITSC'16</a:t>
            </a:r>
            <a:r>
              <a:rPr lang="en-US" sz="1400" dirty="0">
                <a:solidFill>
                  <a:srgbClr val="000000"/>
                </a:solidFill>
                <a:latin typeface="Times New Roman" panose="02020603050405020304" pitchFamily="18" charset="0"/>
              </a:rPr>
              <a:t>), 2016</a:t>
            </a:r>
          </a:p>
          <a:p>
            <a:endParaRPr lang="en-US" sz="1400" dirty="0">
              <a:solidFill>
                <a:srgbClr val="000000"/>
              </a:solidFill>
              <a:latin typeface="Times New Roman" panose="02020603050405020304" pitchFamily="18" charset="0"/>
            </a:endParaRPr>
          </a:p>
          <a:p>
            <a:r>
              <a:rPr lang="en-US" sz="1400" dirty="0">
                <a:solidFill>
                  <a:srgbClr val="0000FF"/>
                </a:solidFill>
                <a:latin typeface="Times New Roman" panose="02020603050405020304" pitchFamily="18" charset="0"/>
                <a:hlinkClick r:id="rId4"/>
              </a:rPr>
              <a:t>Low-cost </a:t>
            </a:r>
            <a:r>
              <a:rPr lang="en-US" sz="1400" dirty="0" err="1">
                <a:solidFill>
                  <a:srgbClr val="0000FF"/>
                </a:solidFill>
                <a:latin typeface="Times New Roman" panose="02020603050405020304" pitchFamily="18" charset="0"/>
                <a:hlinkClick r:id="rId4"/>
              </a:rPr>
              <a:t>Realtime</a:t>
            </a:r>
            <a:r>
              <a:rPr lang="en-US" sz="1400" dirty="0">
                <a:solidFill>
                  <a:srgbClr val="0000FF"/>
                </a:solidFill>
                <a:latin typeface="Times New Roman" panose="02020603050405020304" pitchFamily="18" charset="0"/>
                <a:hlinkClick r:id="rId4"/>
              </a:rPr>
              <a:t> Horizontal Curve Detection Using Inertial Sensors of a Smartphone</a:t>
            </a:r>
            <a:endParaRPr lang="en-US" sz="1400" dirty="0">
              <a:solidFill>
                <a:srgbClr val="000000"/>
              </a:solidFill>
              <a:latin typeface="Times New Roman" panose="02020603050405020304" pitchFamily="18" charset="0"/>
            </a:endParaRPr>
          </a:p>
          <a:p>
            <a:r>
              <a:rPr lang="en-US" sz="1400" b="1" dirty="0">
                <a:solidFill>
                  <a:srgbClr val="000000"/>
                </a:solidFill>
                <a:latin typeface="Times New Roman" panose="02020603050405020304" pitchFamily="18" charset="0"/>
              </a:rPr>
              <a:t>Shaohu Zhang</a:t>
            </a:r>
            <a:r>
              <a:rPr lang="en-US" sz="1400" dirty="0">
                <a:solidFill>
                  <a:srgbClr val="000000"/>
                </a:solidFill>
                <a:latin typeface="Times New Roman" panose="02020603050405020304" pitchFamily="18" charset="0"/>
              </a:rPr>
              <a:t>, </a:t>
            </a:r>
            <a:r>
              <a:rPr lang="en-US" sz="1400" dirty="0" err="1">
                <a:solidFill>
                  <a:srgbClr val="000000"/>
                </a:solidFill>
                <a:latin typeface="Times New Roman" panose="02020603050405020304" pitchFamily="18" charset="0"/>
              </a:rPr>
              <a:t>Myounggyu</a:t>
            </a:r>
            <a:r>
              <a:rPr lang="en-US" sz="1400" dirty="0">
                <a:solidFill>
                  <a:srgbClr val="000000"/>
                </a:solidFill>
                <a:latin typeface="Times New Roman" panose="02020603050405020304" pitchFamily="18" charset="0"/>
              </a:rPr>
              <a:t> Won, Sang H. Son</a:t>
            </a:r>
          </a:p>
          <a:p>
            <a:r>
              <a:rPr lang="en-US" sz="1400" dirty="0">
                <a:solidFill>
                  <a:srgbClr val="000000"/>
                </a:solidFill>
                <a:latin typeface="Times New Roman" panose="02020603050405020304" pitchFamily="18" charset="0"/>
              </a:rPr>
              <a:t>84th IEEE Vehicular Technology Conference (</a:t>
            </a:r>
            <a:r>
              <a:rPr lang="en-US" sz="1400" b="1" dirty="0">
                <a:solidFill>
                  <a:srgbClr val="000000"/>
                </a:solidFill>
                <a:latin typeface="Times New Roman" panose="02020603050405020304" pitchFamily="18" charset="0"/>
              </a:rPr>
              <a:t>VTC'16</a:t>
            </a:r>
            <a:r>
              <a:rPr lang="en-US" sz="1400" dirty="0">
                <a:solidFill>
                  <a:srgbClr val="000000"/>
                </a:solidFill>
                <a:latin typeface="Times New Roman" panose="02020603050405020304" pitchFamily="18" charset="0"/>
              </a:rPr>
              <a:t>), 2016</a:t>
            </a:r>
          </a:p>
          <a:p>
            <a:br>
              <a:rPr lang="en-US" sz="1400" dirty="0"/>
            </a:br>
            <a:r>
              <a:rPr lang="en-US" sz="1400" dirty="0">
                <a:solidFill>
                  <a:srgbClr val="0000FF"/>
                </a:solidFill>
                <a:latin typeface="Times New Roman" panose="02020603050405020304" pitchFamily="18" charset="0"/>
                <a:hlinkClick r:id="rId5"/>
              </a:rPr>
              <a:t>Advanced Curve-speed Warning System Using an In-Vehicle Head-Up Display</a:t>
            </a:r>
            <a:endParaRPr lang="en-US" sz="1400" dirty="0">
              <a:solidFill>
                <a:srgbClr val="000000"/>
              </a:solidFill>
              <a:latin typeface="Times New Roman" panose="02020603050405020304" pitchFamily="18" charset="0"/>
            </a:endParaRPr>
          </a:p>
          <a:p>
            <a:r>
              <a:rPr lang="en-US" sz="1400" dirty="0">
                <a:solidFill>
                  <a:srgbClr val="000000"/>
                </a:solidFill>
                <a:latin typeface="Times New Roman" panose="02020603050405020304" pitchFamily="18" charset="0"/>
              </a:rPr>
              <a:t>Xiao Qin, </a:t>
            </a:r>
            <a:r>
              <a:rPr lang="en-US" sz="1400" b="1" dirty="0">
                <a:solidFill>
                  <a:srgbClr val="000000"/>
                </a:solidFill>
                <a:latin typeface="Times New Roman" panose="02020603050405020304" pitchFamily="18" charset="0"/>
              </a:rPr>
              <a:t>Shaohu Zhang</a:t>
            </a:r>
            <a:r>
              <a:rPr lang="en-US" sz="1400" dirty="0">
                <a:solidFill>
                  <a:srgbClr val="000000"/>
                </a:solidFill>
                <a:latin typeface="Times New Roman" panose="02020603050405020304" pitchFamily="18" charset="0"/>
              </a:rPr>
              <a:t>, Wei Wang</a:t>
            </a:r>
          </a:p>
          <a:p>
            <a:r>
              <a:rPr lang="en-US" sz="1400" dirty="0">
                <a:solidFill>
                  <a:srgbClr val="000000"/>
                </a:solidFill>
                <a:latin typeface="Times New Roman" panose="02020603050405020304" pitchFamily="18" charset="0"/>
              </a:rPr>
              <a:t>94th Transportation Research Board paper, Washington, D.C. (</a:t>
            </a:r>
            <a:r>
              <a:rPr lang="en-US" sz="1400" b="1" dirty="0">
                <a:solidFill>
                  <a:srgbClr val="000000"/>
                </a:solidFill>
                <a:latin typeface="Times New Roman" panose="02020603050405020304" pitchFamily="18" charset="0"/>
              </a:rPr>
              <a:t>TRB'15</a:t>
            </a:r>
            <a:r>
              <a:rPr lang="en-US" sz="1400" dirty="0">
                <a:solidFill>
                  <a:srgbClr val="000000"/>
                </a:solidFill>
                <a:latin typeface="Times New Roman" panose="02020603050405020304" pitchFamily="18" charset="0"/>
              </a:rPr>
              <a:t>), 2015</a:t>
            </a:r>
            <a:endParaRPr lang="en-US" sz="14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279028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9"/>
          <p:cNvSpPr txBox="1">
            <a:spLocks noChangeArrowheads="1"/>
          </p:cNvSpPr>
          <p:nvPr/>
        </p:nvSpPr>
        <p:spPr bwMode="auto">
          <a:xfrm>
            <a:off x="2438400" y="2362200"/>
            <a:ext cx="3810000" cy="1785104"/>
          </a:xfrm>
          <a:prstGeom prst="rect">
            <a:avLst/>
          </a:prstGeom>
          <a:noFill/>
          <a:ln w="9525">
            <a:noFill/>
            <a:miter lim="800000"/>
            <a:headEnd/>
            <a:tailEnd/>
          </a:ln>
          <a:effectLst/>
        </p:spPr>
        <p:txBody>
          <a:bodyPr wrap="square">
            <a:spAutoFit/>
          </a:bodyPr>
          <a:lstStyle/>
          <a:p>
            <a:pPr algn="ctr">
              <a:spcBef>
                <a:spcPct val="50000"/>
              </a:spcBef>
              <a:defRPr/>
            </a:pPr>
            <a:r>
              <a:rPr lang="en-US" altLang="zh-CN" sz="4400" dirty="0">
                <a:effectLst>
                  <a:outerShdw blurRad="38100" dist="38100" dir="2700000" algn="tl">
                    <a:srgbClr val="C0C0C0"/>
                  </a:outerShdw>
                </a:effectLst>
                <a:latin typeface="Arial" pitchFamily="34" charset="0"/>
                <a:cs typeface="Arial" pitchFamily="34" charset="0"/>
              </a:rPr>
              <a:t>Thank you!</a:t>
            </a:r>
          </a:p>
          <a:p>
            <a:pPr algn="ctr">
              <a:spcBef>
                <a:spcPct val="50000"/>
              </a:spcBef>
              <a:defRPr/>
            </a:pPr>
            <a:r>
              <a:rPr lang="en-US" altLang="zh-CN" sz="4400">
                <a:effectLst>
                  <a:outerShdw blurRad="38100" dist="38100" dir="2700000" algn="tl">
                    <a:srgbClr val="C0C0C0"/>
                  </a:outerShdw>
                </a:effectLst>
                <a:latin typeface="Arial" pitchFamily="34" charset="0"/>
                <a:cs typeface="Arial" pitchFamily="34" charset="0"/>
              </a:rPr>
              <a:t>Questions?</a:t>
            </a:r>
            <a:endParaRPr lang="en-US" altLang="zh-CN" sz="4400" dirty="0">
              <a:effectLst>
                <a:outerShdw blurRad="38100" dist="38100" dir="2700000" algn="tl">
                  <a:srgbClr val="C0C0C0"/>
                </a:outerShdw>
              </a:effectLst>
              <a:latin typeface="Arial" pitchFamily="34" charset="0"/>
              <a:cs typeface="Arial" pitchFamily="34" charset="0"/>
            </a:endParaRPr>
          </a:p>
        </p:txBody>
      </p:sp>
      <p:sp>
        <p:nvSpPr>
          <p:cNvPr id="3" name="TextBox 2"/>
          <p:cNvSpPr txBox="1"/>
          <p:nvPr/>
        </p:nvSpPr>
        <p:spPr>
          <a:xfrm>
            <a:off x="9706215" y="407781"/>
            <a:ext cx="184666" cy="369332"/>
          </a:xfrm>
          <a:prstGeom prst="rect">
            <a:avLst/>
          </a:prstGeom>
          <a:noFill/>
        </p:spPr>
        <p:txBody>
          <a:bodyPr wrap="none" rtlCol="0">
            <a:spAutoFit/>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8"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Motivation</a:t>
            </a:r>
          </a:p>
        </p:txBody>
      </p:sp>
      <p:grpSp>
        <p:nvGrpSpPr>
          <p:cNvPr id="9" name="Group 19"/>
          <p:cNvGrpSpPr/>
          <p:nvPr/>
        </p:nvGrpSpPr>
        <p:grpSpPr>
          <a:xfrm>
            <a:off x="553444" y="947591"/>
            <a:ext cx="7857931" cy="1015663"/>
            <a:chOff x="676469" y="5410199"/>
            <a:chExt cx="7857931" cy="1015663"/>
          </a:xfrm>
        </p:grpSpPr>
        <p:sp>
          <p:nvSpPr>
            <p:cNvPr id="10" name="Oval 9"/>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9"/>
            <p:cNvSpPr txBox="1">
              <a:spLocks noChangeArrowheads="1"/>
            </p:cNvSpPr>
            <p:nvPr/>
          </p:nvSpPr>
          <p:spPr bwMode="auto">
            <a:xfrm>
              <a:off x="914400" y="5410199"/>
              <a:ext cx="7620000" cy="1015663"/>
            </a:xfrm>
            <a:prstGeom prst="rect">
              <a:avLst/>
            </a:prstGeom>
            <a:noFill/>
            <a:ln w="9525">
              <a:noFill/>
              <a:miter lim="800000"/>
              <a:headEnd/>
              <a:tailEnd/>
            </a:ln>
            <a:effectLst/>
          </p:spPr>
          <p:txBody>
            <a:bodyPr wrap="square">
              <a:spAutoFit/>
            </a:bodyPr>
            <a:lstStyle/>
            <a:p>
              <a:pPr>
                <a:spcBef>
                  <a:spcPct val="50000"/>
                </a:spcBef>
                <a:defRPr/>
              </a:pPr>
              <a:r>
                <a:rPr lang="en-US" altLang="zh-CN" sz="2000" dirty="0">
                  <a:latin typeface="Arial" pitchFamily="34" charset="0"/>
                  <a:cs typeface="Arial" pitchFamily="34" charset="0"/>
                </a:rPr>
                <a:t>There are more than </a:t>
              </a:r>
              <a:r>
                <a:rPr lang="en-US" altLang="zh-CN" sz="2000" dirty="0">
                  <a:solidFill>
                    <a:srgbClr val="FF0000"/>
                  </a:solidFill>
                  <a:latin typeface="Arial" pitchFamily="34" charset="0"/>
                  <a:cs typeface="Arial" pitchFamily="34" charset="0"/>
                </a:rPr>
                <a:t>3 million miles of two-lane highways</a:t>
              </a:r>
              <a:r>
                <a:rPr lang="en-US" altLang="zh-CN" sz="2000" dirty="0">
                  <a:latin typeface="Arial" pitchFamily="34" charset="0"/>
                  <a:cs typeface="Arial" pitchFamily="34" charset="0"/>
                </a:rPr>
                <a:t>, 90% of which carry traffic volumes less than 2,000 vehicles per day, in the United States</a:t>
              </a:r>
            </a:p>
          </p:txBody>
        </p:sp>
      </p:grpSp>
      <p:grpSp>
        <p:nvGrpSpPr>
          <p:cNvPr id="43" name="Group 19"/>
          <p:cNvGrpSpPr/>
          <p:nvPr/>
        </p:nvGrpSpPr>
        <p:grpSpPr>
          <a:xfrm>
            <a:off x="553444" y="3656778"/>
            <a:ext cx="7857931" cy="1015663"/>
            <a:chOff x="676469" y="5410199"/>
            <a:chExt cx="7857931" cy="1015663"/>
          </a:xfrm>
        </p:grpSpPr>
        <p:sp>
          <p:nvSpPr>
            <p:cNvPr id="44" name="Oval 43"/>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Text Box 9"/>
            <p:cNvSpPr txBox="1">
              <a:spLocks noChangeArrowheads="1"/>
            </p:cNvSpPr>
            <p:nvPr/>
          </p:nvSpPr>
          <p:spPr bwMode="auto">
            <a:xfrm>
              <a:off x="914400" y="5410199"/>
              <a:ext cx="7620000" cy="1015663"/>
            </a:xfrm>
            <a:prstGeom prst="rect">
              <a:avLst/>
            </a:prstGeom>
            <a:noFill/>
            <a:ln w="9525">
              <a:noFill/>
              <a:miter lim="800000"/>
              <a:headEnd/>
              <a:tailEnd/>
            </a:ln>
            <a:effectLst/>
          </p:spPr>
          <p:txBody>
            <a:bodyPr wrap="square">
              <a:spAutoFit/>
            </a:bodyPr>
            <a:lstStyle/>
            <a:p>
              <a:pPr>
                <a:spcBef>
                  <a:spcPct val="50000"/>
                </a:spcBef>
                <a:defRPr/>
              </a:pPr>
              <a:r>
                <a:rPr lang="en-US" altLang="zh-CN" sz="2000" dirty="0">
                  <a:latin typeface="Arial" pitchFamily="34" charset="0"/>
                  <a:cs typeface="Arial" pitchFamily="34" charset="0"/>
                </a:rPr>
                <a:t>Identifying locations and geometric characteristics of the horizontal curves plays a critical role in crash prediction, prevention, and timely curve warnings that can save lives. </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grpSp>
        <p:nvGrpSpPr>
          <p:cNvPr id="17" name="Group 19"/>
          <p:cNvGrpSpPr/>
          <p:nvPr/>
        </p:nvGrpSpPr>
        <p:grpSpPr>
          <a:xfrm>
            <a:off x="530691" y="4887003"/>
            <a:ext cx="7857931" cy="1877437"/>
            <a:chOff x="676469" y="5410199"/>
            <a:chExt cx="7857931" cy="1679900"/>
          </a:xfrm>
        </p:grpSpPr>
        <p:sp>
          <p:nvSpPr>
            <p:cNvPr id="18" name="Oval 17"/>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 Box 9"/>
            <p:cNvSpPr txBox="1">
              <a:spLocks noChangeArrowheads="1"/>
            </p:cNvSpPr>
            <p:nvPr/>
          </p:nvSpPr>
          <p:spPr bwMode="auto">
            <a:xfrm>
              <a:off x="914400" y="5410199"/>
              <a:ext cx="7620000" cy="1679900"/>
            </a:xfrm>
            <a:prstGeom prst="rect">
              <a:avLst/>
            </a:prstGeom>
            <a:noFill/>
            <a:ln w="9525">
              <a:noFill/>
              <a:miter lim="800000"/>
              <a:headEnd/>
              <a:tailEnd/>
            </a:ln>
            <a:effectLst/>
          </p:spPr>
          <p:txBody>
            <a:bodyPr wrap="square">
              <a:spAutoFit/>
            </a:bodyPr>
            <a:lstStyle/>
            <a:p>
              <a:pPr>
                <a:spcBef>
                  <a:spcPct val="50000"/>
                </a:spcBef>
                <a:defRPr/>
              </a:pPr>
              <a:r>
                <a:rPr lang="en-US" altLang="zh-CN" sz="2000" dirty="0">
                  <a:latin typeface="Arial" pitchFamily="34" charset="0"/>
                  <a:cs typeface="Arial" pitchFamily="34" charset="0"/>
                </a:rPr>
                <a:t>Traditional approaches are costly and time-consuming </a:t>
              </a:r>
            </a:p>
            <a:p>
              <a:pPr>
                <a:spcBef>
                  <a:spcPct val="50000"/>
                </a:spcBef>
                <a:defRPr/>
              </a:pPr>
              <a:r>
                <a:rPr lang="en-US" altLang="zh-CN" sz="1600" dirty="0">
                  <a:solidFill>
                    <a:srgbClr val="FF0000"/>
                  </a:solidFill>
                  <a:latin typeface="Arial" pitchFamily="34" charset="0"/>
                  <a:cs typeface="Arial" pitchFamily="34" charset="0"/>
                </a:rPr>
                <a:t>$72 </a:t>
              </a:r>
              <a:r>
                <a:rPr lang="en-US" altLang="zh-CN" sz="1600" dirty="0">
                  <a:latin typeface="Arial" pitchFamily="34" charset="0"/>
                  <a:cs typeface="Arial" pitchFamily="34" charset="0"/>
                </a:rPr>
                <a:t>per mile for photo/video log</a:t>
              </a:r>
            </a:p>
            <a:p>
              <a:pPr>
                <a:spcBef>
                  <a:spcPct val="50000"/>
                </a:spcBef>
                <a:defRPr/>
              </a:pPr>
              <a:r>
                <a:rPr lang="en-US" altLang="zh-CN" sz="1600" dirty="0">
                  <a:solidFill>
                    <a:srgbClr val="FF0000"/>
                  </a:solidFill>
                  <a:latin typeface="Arial" pitchFamily="34" charset="0"/>
                  <a:cs typeface="Arial" pitchFamily="34" charset="0"/>
                </a:rPr>
                <a:t>$107</a:t>
              </a:r>
              <a:r>
                <a:rPr lang="en-US" altLang="zh-CN" sz="1600" dirty="0">
                  <a:latin typeface="Arial" pitchFamily="34" charset="0"/>
                  <a:cs typeface="Arial" pitchFamily="34" charset="0"/>
                </a:rPr>
                <a:t> per mile for satellite/aerial imagery</a:t>
              </a:r>
            </a:p>
            <a:p>
              <a:pPr>
                <a:spcBef>
                  <a:spcPct val="50000"/>
                </a:spcBef>
                <a:defRPr/>
              </a:pPr>
              <a:r>
                <a:rPr lang="en-US" altLang="zh-CN" sz="1600" dirty="0">
                  <a:solidFill>
                    <a:srgbClr val="FF0000"/>
                  </a:solidFill>
                  <a:latin typeface="Arial" pitchFamily="34" charset="0"/>
                  <a:cs typeface="Arial" pitchFamily="34" charset="0"/>
                </a:rPr>
                <a:t>$700 </a:t>
              </a:r>
              <a:r>
                <a:rPr lang="en-US" altLang="zh-CN" sz="1600" dirty="0">
                  <a:latin typeface="Arial" pitchFamily="34" charset="0"/>
                  <a:cs typeface="Arial" pitchFamily="34" charset="0"/>
                </a:rPr>
                <a:t>per mile for GPS data logger</a:t>
              </a:r>
            </a:p>
            <a:p>
              <a:pPr>
                <a:spcBef>
                  <a:spcPct val="50000"/>
                </a:spcBef>
                <a:defRPr/>
              </a:pPr>
              <a:r>
                <a:rPr lang="en-US" altLang="zh-CN" sz="1600" dirty="0">
                  <a:solidFill>
                    <a:srgbClr val="FF0000"/>
                  </a:solidFill>
                  <a:latin typeface="Arial" pitchFamily="34" charset="0"/>
                  <a:cs typeface="Arial" pitchFamily="34" charset="0"/>
                </a:rPr>
                <a:t>$915 </a:t>
              </a:r>
              <a:r>
                <a:rPr lang="en-US" altLang="zh-CN" sz="1600" dirty="0">
                  <a:latin typeface="Arial" pitchFamily="34" charset="0"/>
                  <a:cs typeface="Arial" pitchFamily="34" charset="0"/>
                </a:rPr>
                <a:t>per mile for mobile LiDAR</a:t>
              </a:r>
            </a:p>
          </p:txBody>
        </p:sp>
      </p:grpSp>
      <p:sp>
        <p:nvSpPr>
          <p:cNvPr id="22" name="Text Box 9"/>
          <p:cNvSpPr txBox="1">
            <a:spLocks noChangeArrowheads="1"/>
          </p:cNvSpPr>
          <p:nvPr/>
        </p:nvSpPr>
        <p:spPr bwMode="auto">
          <a:xfrm>
            <a:off x="749438" y="2150647"/>
            <a:ext cx="7599751" cy="1323439"/>
          </a:xfrm>
          <a:prstGeom prst="rect">
            <a:avLst/>
          </a:prstGeom>
          <a:noFill/>
          <a:ln w="9525">
            <a:noFill/>
            <a:miter lim="800000"/>
            <a:headEnd/>
            <a:tailEnd/>
          </a:ln>
          <a:effectLst/>
        </p:spPr>
        <p:txBody>
          <a:bodyPr wrap="square">
            <a:spAutoFit/>
          </a:bodyPr>
          <a:lstStyle/>
          <a:p>
            <a:pPr>
              <a:spcBef>
                <a:spcPct val="50000"/>
              </a:spcBef>
              <a:defRPr/>
            </a:pPr>
            <a:r>
              <a:rPr lang="en-US" altLang="zh-CN" sz="2000" dirty="0">
                <a:solidFill>
                  <a:srgbClr val="FF0000"/>
                </a:solidFill>
                <a:latin typeface="Arial" pitchFamily="34" charset="0"/>
                <a:cs typeface="Arial" pitchFamily="34" charset="0"/>
              </a:rPr>
              <a:t>66.4%</a:t>
            </a:r>
            <a:r>
              <a:rPr lang="en-US" altLang="zh-CN" sz="2000" dirty="0">
                <a:latin typeface="Arial" pitchFamily="34" charset="0"/>
                <a:cs typeface="Arial" pitchFamily="34" charset="0"/>
              </a:rPr>
              <a:t>( 29,796 out of 44,858) of fatal crashes occurred on two-lane roads; </a:t>
            </a:r>
            <a:r>
              <a:rPr lang="en-US" altLang="zh-CN" sz="2000" dirty="0">
                <a:solidFill>
                  <a:srgbClr val="FF0000"/>
                </a:solidFill>
                <a:latin typeface="Arial" pitchFamily="34" charset="0"/>
                <a:cs typeface="Arial" pitchFamily="34" charset="0"/>
              </a:rPr>
              <a:t>20.1% </a:t>
            </a:r>
            <a:r>
              <a:rPr lang="en-US" altLang="zh-CN" sz="2000" dirty="0">
                <a:latin typeface="Arial" pitchFamily="34" charset="0"/>
                <a:cs typeface="Arial" pitchFamily="34" charset="0"/>
              </a:rPr>
              <a:t>(7,656 out of 38,046) of fatal crashes involved in single and two-vehicle crashes occurred along horizontal curves </a:t>
            </a:r>
            <a:r>
              <a:rPr lang="en-US" altLang="zh-CN" sz="1200" dirty="0">
                <a:latin typeface="Arial" pitchFamily="34" charset="0"/>
                <a:cs typeface="Arial" pitchFamily="34" charset="0"/>
              </a:rPr>
              <a:t>(Source: Fatality Analysis Reporting System, 2014)</a:t>
            </a:r>
          </a:p>
        </p:txBody>
      </p:sp>
      <p:sp>
        <p:nvSpPr>
          <p:cNvPr id="23" name="Oval 22"/>
          <p:cNvSpPr/>
          <p:nvPr/>
        </p:nvSpPr>
        <p:spPr>
          <a:xfrm>
            <a:off x="532563" y="2327315"/>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8"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Motivation (cont.)</a:t>
            </a:r>
          </a:p>
        </p:txBody>
      </p:sp>
      <p:grpSp>
        <p:nvGrpSpPr>
          <p:cNvPr id="9" name="Group 19"/>
          <p:cNvGrpSpPr/>
          <p:nvPr/>
        </p:nvGrpSpPr>
        <p:grpSpPr>
          <a:xfrm>
            <a:off x="553444" y="947591"/>
            <a:ext cx="7857931" cy="1015663"/>
            <a:chOff x="676469" y="5410199"/>
            <a:chExt cx="7857931" cy="1015663"/>
          </a:xfrm>
        </p:grpSpPr>
        <p:sp>
          <p:nvSpPr>
            <p:cNvPr id="10" name="Oval 9"/>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Box 9"/>
            <p:cNvSpPr txBox="1">
              <a:spLocks noChangeArrowheads="1"/>
            </p:cNvSpPr>
            <p:nvPr/>
          </p:nvSpPr>
          <p:spPr bwMode="auto">
            <a:xfrm>
              <a:off x="914400" y="5410199"/>
              <a:ext cx="7620000" cy="1015663"/>
            </a:xfrm>
            <a:prstGeom prst="rect">
              <a:avLst/>
            </a:prstGeom>
            <a:noFill/>
            <a:ln w="9525">
              <a:noFill/>
              <a:miter lim="800000"/>
              <a:headEnd/>
              <a:tailEnd/>
            </a:ln>
            <a:effectLst/>
          </p:spPr>
          <p:txBody>
            <a:bodyPr wrap="square">
              <a:spAutoFit/>
            </a:bodyPr>
            <a:lstStyle/>
            <a:p>
              <a:pPr>
                <a:spcBef>
                  <a:spcPct val="50000"/>
                </a:spcBef>
                <a:defRPr/>
              </a:pPr>
              <a:r>
                <a:rPr lang="en-US" altLang="zh-CN" sz="2000" dirty="0">
                  <a:latin typeface="Arial" pitchFamily="34" charset="0"/>
                  <a:cs typeface="Arial" pitchFamily="34" charset="0"/>
                </a:rPr>
                <a:t>The Federal Highway Administration (FHWA) has mandated that all transportation agencies (state, local, etc.) survey all roadway horizontal curves by </a:t>
              </a:r>
              <a:r>
                <a:rPr lang="en-US" altLang="zh-CN" sz="2000" dirty="0">
                  <a:solidFill>
                    <a:srgbClr val="FF0000"/>
                  </a:solidFill>
                  <a:latin typeface="Arial" pitchFamily="34" charset="0"/>
                  <a:cs typeface="Arial" pitchFamily="34" charset="0"/>
                </a:rPr>
                <a:t>December 31st, 2019</a:t>
              </a:r>
            </a:p>
          </p:txBody>
        </p:sp>
      </p:grpSp>
      <p:grpSp>
        <p:nvGrpSpPr>
          <p:cNvPr id="43" name="Group 19"/>
          <p:cNvGrpSpPr/>
          <p:nvPr/>
        </p:nvGrpSpPr>
        <p:grpSpPr>
          <a:xfrm>
            <a:off x="553444" y="3669297"/>
            <a:ext cx="7857931" cy="1938992"/>
            <a:chOff x="676469" y="5410199"/>
            <a:chExt cx="7857931" cy="1938992"/>
          </a:xfrm>
        </p:grpSpPr>
        <p:sp>
          <p:nvSpPr>
            <p:cNvPr id="44" name="Oval 43"/>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Text Box 9"/>
            <p:cNvSpPr txBox="1">
              <a:spLocks noChangeArrowheads="1"/>
            </p:cNvSpPr>
            <p:nvPr/>
          </p:nvSpPr>
          <p:spPr bwMode="auto">
            <a:xfrm>
              <a:off x="914400" y="5410199"/>
              <a:ext cx="7620000" cy="1938992"/>
            </a:xfrm>
            <a:prstGeom prst="rect">
              <a:avLst/>
            </a:prstGeom>
            <a:noFill/>
            <a:ln w="9525">
              <a:noFill/>
              <a:miter lim="800000"/>
              <a:headEnd/>
              <a:tailEnd/>
            </a:ln>
            <a:effectLst/>
          </p:spPr>
          <p:txBody>
            <a:bodyPr wrap="square">
              <a:spAutoFit/>
            </a:bodyPr>
            <a:lstStyle/>
            <a:p>
              <a:pPr>
                <a:spcBef>
                  <a:spcPct val="50000"/>
                </a:spcBef>
                <a:defRPr/>
              </a:pPr>
              <a:r>
                <a:rPr lang="en-US" altLang="zh-CN" sz="2000" dirty="0">
                  <a:latin typeface="Arial" pitchFamily="34" charset="0"/>
                  <a:cs typeface="Arial" pitchFamily="34" charset="0"/>
                </a:rPr>
                <a:t>A variety of </a:t>
              </a:r>
              <a:r>
                <a:rPr lang="en-US" altLang="zh-CN" sz="2000" dirty="0">
                  <a:solidFill>
                    <a:srgbClr val="FF0000"/>
                  </a:solidFill>
                  <a:latin typeface="Arial" pitchFamily="34" charset="0"/>
                  <a:cs typeface="Arial" pitchFamily="34" charset="0"/>
                </a:rPr>
                <a:t>traffic control devices </a:t>
              </a:r>
              <a:r>
                <a:rPr lang="en-US" altLang="zh-CN" sz="2000" dirty="0">
                  <a:latin typeface="Arial" pitchFamily="34" charset="0"/>
                  <a:cs typeface="Arial" pitchFamily="34" charset="0"/>
                </a:rPr>
                <a:t>(TCDs) are installed at horizontal curves to warn drivers of turning direction and reduced speed. It is expected that drivers heed these warnings. However, the ability of a driver to see a TCD can be compromised by inclement weather, low light conditions, vandalized signs, or missing signs</a:t>
              </a:r>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grpSp>
        <p:nvGrpSpPr>
          <p:cNvPr id="12" name="Group 19"/>
          <p:cNvGrpSpPr/>
          <p:nvPr/>
        </p:nvGrpSpPr>
        <p:grpSpPr>
          <a:xfrm>
            <a:off x="553444" y="2330470"/>
            <a:ext cx="7857931" cy="1015663"/>
            <a:chOff x="676469" y="5410199"/>
            <a:chExt cx="7857931" cy="1015663"/>
          </a:xfrm>
        </p:grpSpPr>
        <p:sp>
          <p:nvSpPr>
            <p:cNvPr id="13" name="Oval 12"/>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Text Box 9"/>
            <p:cNvSpPr txBox="1">
              <a:spLocks noChangeArrowheads="1"/>
            </p:cNvSpPr>
            <p:nvPr/>
          </p:nvSpPr>
          <p:spPr bwMode="auto">
            <a:xfrm>
              <a:off x="914400" y="5410199"/>
              <a:ext cx="7620000" cy="1015663"/>
            </a:xfrm>
            <a:prstGeom prst="rect">
              <a:avLst/>
            </a:prstGeom>
            <a:noFill/>
            <a:ln w="9525">
              <a:noFill/>
              <a:miter lim="800000"/>
              <a:headEnd/>
              <a:tailEnd/>
            </a:ln>
            <a:effectLst/>
          </p:spPr>
          <p:txBody>
            <a:bodyPr wrap="square">
              <a:spAutoFit/>
            </a:bodyPr>
            <a:lstStyle/>
            <a:p>
              <a:pPr>
                <a:spcBef>
                  <a:spcPct val="50000"/>
                </a:spcBef>
                <a:defRPr/>
              </a:pPr>
              <a:r>
                <a:rPr lang="en-US" altLang="zh-CN" sz="2000" dirty="0">
                  <a:latin typeface="Arial" pitchFamily="34" charset="0"/>
                  <a:cs typeface="Arial" pitchFamily="34" charset="0"/>
                </a:rPr>
                <a:t>All components of a smart transportation infrastructure need to be connected, monitored, and automated in order to work effectively and efficiently. </a:t>
              </a:r>
            </a:p>
          </p:txBody>
        </p:sp>
      </p:grpSp>
    </p:spTree>
    <p:extLst>
      <p:ext uri="{BB962C8B-B14F-4D97-AF65-F5344CB8AC3E}">
        <p14:creationId xmlns:p14="http://schemas.microsoft.com/office/powerpoint/2010/main" val="381089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Motivation (cont.)</a:t>
            </a:r>
          </a:p>
        </p:txBody>
      </p:sp>
      <p:grpSp>
        <p:nvGrpSpPr>
          <p:cNvPr id="81" name="Group 19"/>
          <p:cNvGrpSpPr/>
          <p:nvPr/>
        </p:nvGrpSpPr>
        <p:grpSpPr>
          <a:xfrm>
            <a:off x="682794" y="2639326"/>
            <a:ext cx="7857931" cy="461665"/>
            <a:chOff x="676469" y="5410199"/>
            <a:chExt cx="7857931" cy="589328"/>
          </a:xfrm>
        </p:grpSpPr>
        <p:sp>
          <p:nvSpPr>
            <p:cNvPr id="82" name="Oval 81"/>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altLang="zh-CN" sz="2400" dirty="0">
                  <a:solidFill>
                    <a:srgbClr val="0033CC"/>
                  </a:solidFill>
                  <a:latin typeface="Arial" pitchFamily="34" charset="0"/>
                  <a:cs typeface="Arial" pitchFamily="34" charset="0"/>
                </a:rPr>
                <a:t>Embedded sensors </a:t>
              </a:r>
            </a:p>
          </p:txBody>
        </p:sp>
      </p:grpSp>
      <p:grpSp>
        <p:nvGrpSpPr>
          <p:cNvPr id="84" name="Group 83"/>
          <p:cNvGrpSpPr/>
          <p:nvPr/>
        </p:nvGrpSpPr>
        <p:grpSpPr>
          <a:xfrm>
            <a:off x="682794" y="1574043"/>
            <a:ext cx="7857931" cy="461663"/>
            <a:chOff x="676469" y="5410199"/>
            <a:chExt cx="7857931" cy="589328"/>
          </a:xfrm>
        </p:grpSpPr>
        <p:sp>
          <p:nvSpPr>
            <p:cNvPr id="88" name="Oval 87"/>
            <p:cNvSpPr/>
            <p:nvPr/>
          </p:nvSpPr>
          <p:spPr>
            <a:xfrm>
              <a:off x="676469" y="5643330"/>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90"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tLang="zh-CN" sz="2400" dirty="0">
                  <a:solidFill>
                    <a:srgbClr val="0033CC"/>
                  </a:solidFill>
                  <a:latin typeface="Arial" pitchFamily="34" charset="0"/>
                  <a:cs typeface="Arial" pitchFamily="34" charset="0"/>
                </a:rPr>
                <a:t>Off-the-Shelf</a:t>
              </a:r>
            </a:p>
          </p:txBody>
        </p:sp>
      </p:grpSp>
      <p:grpSp>
        <p:nvGrpSpPr>
          <p:cNvPr id="91" name="Group 19"/>
          <p:cNvGrpSpPr/>
          <p:nvPr/>
        </p:nvGrpSpPr>
        <p:grpSpPr>
          <a:xfrm>
            <a:off x="685847" y="2135145"/>
            <a:ext cx="7857931" cy="461665"/>
            <a:chOff x="676469" y="5410199"/>
            <a:chExt cx="7857931" cy="589328"/>
          </a:xfrm>
        </p:grpSpPr>
        <p:sp>
          <p:nvSpPr>
            <p:cNvPr id="92" name="Oval 91"/>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altLang="zh-CN" sz="2400" dirty="0">
                  <a:solidFill>
                    <a:srgbClr val="0033CC"/>
                  </a:solidFill>
                  <a:latin typeface="Arial" pitchFamily="34" charset="0"/>
                  <a:cs typeface="Arial" pitchFamily="34" charset="0"/>
                </a:rPr>
                <a:t>Real-time </a:t>
              </a:r>
            </a:p>
          </p:txBody>
        </p:sp>
      </p:grpSp>
      <p:grpSp>
        <p:nvGrpSpPr>
          <p:cNvPr id="94" name="Group 19"/>
          <p:cNvGrpSpPr/>
          <p:nvPr/>
        </p:nvGrpSpPr>
        <p:grpSpPr>
          <a:xfrm>
            <a:off x="685747" y="3153979"/>
            <a:ext cx="7857931" cy="461665"/>
            <a:chOff x="676469" y="5410199"/>
            <a:chExt cx="7857931" cy="589328"/>
          </a:xfrm>
        </p:grpSpPr>
        <p:sp>
          <p:nvSpPr>
            <p:cNvPr id="95" name="Oval 94"/>
            <p:cNvSpPr/>
            <p:nvPr/>
          </p:nvSpPr>
          <p:spPr>
            <a:xfrm>
              <a:off x="676469" y="5585726"/>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p>
              <a:pPr>
                <a:spcBef>
                  <a:spcPct val="50000"/>
                </a:spcBef>
                <a:defRPr/>
              </a:pPr>
              <a:r>
                <a:rPr lang="en-US" altLang="zh-CN" sz="2400" dirty="0">
                  <a:solidFill>
                    <a:srgbClr val="0033CC"/>
                  </a:solidFill>
                  <a:latin typeface="Arial" pitchFamily="34" charset="0"/>
                  <a:cs typeface="Arial" pitchFamily="34" charset="0"/>
                </a:rPr>
                <a:t>High computational capacity  </a:t>
              </a:r>
            </a:p>
          </p:txBody>
        </p:sp>
      </p:grpSp>
      <p:sp>
        <p:nvSpPr>
          <p:cNvPr id="97" name="Right Brace 96"/>
          <p:cNvSpPr/>
          <p:nvPr/>
        </p:nvSpPr>
        <p:spPr>
          <a:xfrm>
            <a:off x="5486400" y="1295399"/>
            <a:ext cx="228600" cy="2080039"/>
          </a:xfrm>
          <a:prstGeom prst="rightBrace">
            <a:avLst>
              <a:gd name="adj1" fmla="val 44333"/>
              <a:gd name="adj2" fmla="val 50000"/>
            </a:avLst>
          </a:prstGeom>
          <a:ln>
            <a:tailEnd type="none" w="med" len="lg"/>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solidFill>
                <a:srgbClr val="0033CC"/>
              </a:solidFill>
            </a:endParaRPr>
          </a:p>
        </p:txBody>
      </p:sp>
      <p:sp>
        <p:nvSpPr>
          <p:cNvPr id="99" name="Rectangle 98"/>
          <p:cNvSpPr/>
          <p:nvPr/>
        </p:nvSpPr>
        <p:spPr>
          <a:xfrm>
            <a:off x="5890753" y="1988363"/>
            <a:ext cx="2819400" cy="830997"/>
          </a:xfrm>
          <a:prstGeom prst="rect">
            <a:avLst/>
          </a:prstGeom>
        </p:spPr>
        <p:txBody>
          <a:bodyPr wrap="square">
            <a:spAutoFit/>
          </a:bodyPr>
          <a:lstStyle/>
          <a:p>
            <a:r>
              <a:rPr lang="en-US" sz="2400" dirty="0">
                <a:solidFill>
                  <a:srgbClr val="0033CC"/>
                </a:solidFill>
                <a:latin typeface="Arial" pitchFamily="34" charset="0"/>
                <a:cs typeface="Arial" pitchFamily="34" charset="0"/>
              </a:rPr>
              <a:t>Smartphone based</a:t>
            </a:r>
          </a:p>
          <a:p>
            <a:r>
              <a:rPr lang="en-US" sz="2400" dirty="0">
                <a:solidFill>
                  <a:srgbClr val="0033CC"/>
                </a:solidFill>
                <a:latin typeface="Arial" pitchFamily="34" charset="0"/>
                <a:cs typeface="Arial" pitchFamily="34" charset="0"/>
              </a:rPr>
              <a:t>Application</a:t>
            </a:r>
          </a:p>
        </p:txBody>
      </p:sp>
      <p:sp>
        <p:nvSpPr>
          <p:cNvPr id="20" name="Text Box 9"/>
          <p:cNvSpPr txBox="1">
            <a:spLocks noChangeArrowheads="1"/>
          </p:cNvSpPr>
          <p:nvPr/>
        </p:nvSpPr>
        <p:spPr bwMode="auto">
          <a:xfrm>
            <a:off x="774869" y="3847173"/>
            <a:ext cx="7599751" cy="1631216"/>
          </a:xfrm>
          <a:prstGeom prst="rect">
            <a:avLst/>
          </a:prstGeom>
          <a:noFill/>
          <a:ln w="9525">
            <a:noFill/>
            <a:miter lim="800000"/>
            <a:headEnd/>
            <a:tailEnd/>
          </a:ln>
          <a:effectLst/>
        </p:spPr>
        <p:txBody>
          <a:bodyPr wrap="square">
            <a:spAutoFit/>
          </a:bodyPr>
          <a:lstStyle/>
          <a:p>
            <a:pPr>
              <a:spcBef>
                <a:spcPct val="50000"/>
              </a:spcBef>
              <a:defRPr/>
            </a:pPr>
            <a:r>
              <a:rPr lang="en-US" altLang="zh-CN" sz="2000" dirty="0">
                <a:latin typeface="Arial" pitchFamily="34" charset="0"/>
                <a:cs typeface="Arial" pitchFamily="34" charset="0"/>
              </a:rPr>
              <a:t>Smartphones that integrate GPS, IMU, BLE and advanced computing technologies have great opportunities for data acquisition in </a:t>
            </a:r>
            <a:r>
              <a:rPr lang="en-US" altLang="zh-CN" sz="2000" dirty="0">
                <a:solidFill>
                  <a:srgbClr val="FF0000"/>
                </a:solidFill>
                <a:latin typeface="Arial" pitchFamily="34" charset="0"/>
                <a:cs typeface="Arial" pitchFamily="34" charset="0"/>
              </a:rPr>
              <a:t>Intelligent Transportation Systems (ITS), </a:t>
            </a:r>
            <a:r>
              <a:rPr lang="en-US" altLang="zh-CN" sz="2000" dirty="0">
                <a:latin typeface="Arial" pitchFamily="34" charset="0"/>
                <a:cs typeface="Arial" pitchFamily="34" charset="0"/>
              </a:rPr>
              <a:t>and for </a:t>
            </a:r>
            <a:r>
              <a:rPr lang="en-US" altLang="zh-CN" sz="2000" dirty="0">
                <a:solidFill>
                  <a:srgbClr val="FF0000"/>
                </a:solidFill>
                <a:latin typeface="Arial" pitchFamily="34" charset="0"/>
                <a:cs typeface="Arial" pitchFamily="34" charset="0"/>
              </a:rPr>
              <a:t>vehicle-to-infrastructure (V2I) communication</a:t>
            </a:r>
            <a:r>
              <a:rPr lang="en-US" altLang="zh-CN" sz="2000" dirty="0">
                <a:latin typeface="Arial" pitchFamily="34" charset="0"/>
                <a:cs typeface="Arial" pitchFamily="34" charset="0"/>
              </a:rPr>
              <a:t>, leading to low-cost and real-time mobile sensor platforms. </a:t>
            </a:r>
            <a:endParaRPr lang="en-US" altLang="zh-CN" sz="1200" dirty="0">
              <a:latin typeface="Arial" pitchFamily="34" charset="0"/>
              <a:cs typeface="Arial" pitchFamily="34" charset="0"/>
            </a:endParaRPr>
          </a:p>
        </p:txBody>
      </p:sp>
      <p:grpSp>
        <p:nvGrpSpPr>
          <p:cNvPr id="19" name="Group 18"/>
          <p:cNvGrpSpPr/>
          <p:nvPr/>
        </p:nvGrpSpPr>
        <p:grpSpPr>
          <a:xfrm>
            <a:off x="685747" y="1079833"/>
            <a:ext cx="7857931" cy="461663"/>
            <a:chOff x="676469" y="5410199"/>
            <a:chExt cx="7857931" cy="589328"/>
          </a:xfrm>
        </p:grpSpPr>
        <p:sp>
          <p:nvSpPr>
            <p:cNvPr id="21" name="Oval 20"/>
            <p:cNvSpPr/>
            <p:nvPr/>
          </p:nvSpPr>
          <p:spPr>
            <a:xfrm>
              <a:off x="676469" y="5690574"/>
              <a:ext cx="92075" cy="92075"/>
            </a:xfrm>
            <a:prstGeom prst="ellipse">
              <a:avLst/>
            </a:prstGeom>
            <a:solidFill>
              <a:srgbClr val="0033CC"/>
            </a:solidFill>
            <a:ln>
              <a:solidFill>
                <a:srgbClr val="0033C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2" name="Text Box 9"/>
            <p:cNvSpPr txBox="1">
              <a:spLocks noChangeArrowheads="1"/>
            </p:cNvSpPr>
            <p:nvPr/>
          </p:nvSpPr>
          <p:spPr bwMode="auto">
            <a:xfrm>
              <a:off x="914400" y="5410199"/>
              <a:ext cx="7620000" cy="589328"/>
            </a:xfrm>
            <a:prstGeom prst="rect">
              <a:avLst/>
            </a:prstGeom>
            <a:noFill/>
            <a:ln w="9525">
              <a:noFill/>
              <a:miter lim="800000"/>
              <a:headEnd/>
              <a:tailEnd/>
            </a:ln>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defRPr/>
              </a:pPr>
              <a:r>
                <a:rPr lang="en-US" altLang="zh-CN" sz="2400" dirty="0">
                  <a:solidFill>
                    <a:srgbClr val="0033CC"/>
                  </a:solidFill>
                  <a:latin typeface="Arial" pitchFamily="34" charset="0"/>
                  <a:cs typeface="Arial" pitchFamily="34" charset="0"/>
                </a:rPr>
                <a:t>Low cost</a:t>
              </a:r>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80895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Objectives</a:t>
            </a:r>
          </a:p>
        </p:txBody>
      </p:sp>
      <p:sp>
        <p:nvSpPr>
          <p:cNvPr id="20" name="Text Box 9"/>
          <p:cNvSpPr txBox="1">
            <a:spLocks noChangeArrowheads="1"/>
          </p:cNvSpPr>
          <p:nvPr/>
        </p:nvSpPr>
        <p:spPr bwMode="auto">
          <a:xfrm>
            <a:off x="398033" y="1078624"/>
            <a:ext cx="7599751" cy="2308324"/>
          </a:xfrm>
          <a:prstGeom prst="rect">
            <a:avLst/>
          </a:prstGeom>
          <a:noFill/>
          <a:ln w="9525">
            <a:noFill/>
            <a:miter lim="800000"/>
            <a:headEnd/>
            <a:tailEnd/>
          </a:ln>
          <a:effectLst/>
        </p:spPr>
        <p:txBody>
          <a:bodyPr wrap="square">
            <a:spAutoFit/>
          </a:bodyPr>
          <a:lstStyle/>
          <a:p>
            <a:r>
              <a:rPr lang="en-US" dirty="0">
                <a:latin typeface="Arial" panose="020B0604020202020204" pitchFamily="34" charset="0"/>
                <a:cs typeface="Arial" panose="020B0604020202020204" pitchFamily="34" charset="0"/>
              </a:rPr>
              <a:t>The goal of this study is to provide an </a:t>
            </a:r>
            <a:r>
              <a:rPr lang="en-US" dirty="0">
                <a:solidFill>
                  <a:srgbClr val="FF0000"/>
                </a:solidFill>
                <a:latin typeface="Arial" panose="020B0604020202020204" pitchFamily="34" charset="0"/>
                <a:cs typeface="Arial" panose="020B0604020202020204" pitchFamily="34" charset="0"/>
              </a:rPr>
              <a:t>off-the-shelf </a:t>
            </a:r>
            <a:r>
              <a:rPr lang="en-US" dirty="0">
                <a:latin typeface="Arial" panose="020B0604020202020204" pitchFamily="34" charset="0"/>
                <a:cs typeface="Arial" panose="020B0604020202020204" pitchFamily="34" charset="0"/>
              </a:rPr>
              <a:t>smartphone based application to collect horizontal curve data in a </a:t>
            </a:r>
            <a:r>
              <a:rPr lang="en-US" dirty="0">
                <a:solidFill>
                  <a:srgbClr val="FF0000"/>
                </a:solidFill>
                <a:latin typeface="Arial" panose="020B0604020202020204" pitchFamily="34" charset="0"/>
                <a:cs typeface="Arial" panose="020B0604020202020204" pitchFamily="34" charset="0"/>
              </a:rPr>
              <a:t>low-cost </a:t>
            </a:r>
            <a:r>
              <a:rPr lang="en-US" dirty="0">
                <a:latin typeface="Arial" panose="020B0604020202020204" pitchFamily="34" charset="0"/>
                <a:cs typeface="Arial" panose="020B0604020202020204" pitchFamily="34" charset="0"/>
              </a:rPr>
              <a:t>manner and prevent crashes by providing drivers with timely information about road hazards, including sharp curves.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objectives are to </a:t>
            </a:r>
            <a:r>
              <a:rPr lang="en-US" dirty="0">
                <a:solidFill>
                  <a:srgbClr val="FF0000"/>
                </a:solidFill>
                <a:latin typeface="Arial" panose="020B0604020202020204" pitchFamily="34" charset="0"/>
                <a:cs typeface="Arial" panose="020B0604020202020204" pitchFamily="34" charset="0"/>
              </a:rPr>
              <a:t>design</a:t>
            </a:r>
            <a:r>
              <a:rPr lang="en-US" dirty="0">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test</a:t>
            </a:r>
            <a:r>
              <a:rPr lang="en-US" dirty="0">
                <a:latin typeface="Arial" panose="020B0604020202020204" pitchFamily="34" charset="0"/>
                <a:cs typeface="Arial" panose="020B0604020202020204" pitchFamily="34" charset="0"/>
              </a:rPr>
              <a:t>, and </a:t>
            </a:r>
            <a:r>
              <a:rPr lang="en-US" dirty="0">
                <a:solidFill>
                  <a:srgbClr val="FF0000"/>
                </a:solidFill>
                <a:latin typeface="Arial" panose="020B0604020202020204" pitchFamily="34" charset="0"/>
                <a:cs typeface="Arial" panose="020B0604020202020204" pitchFamily="34" charset="0"/>
              </a:rPr>
              <a:t>evaluate</a:t>
            </a:r>
            <a:r>
              <a:rPr lang="en-US" dirty="0">
                <a:latin typeface="Arial" panose="020B0604020202020204" pitchFamily="34" charset="0"/>
                <a:cs typeface="Arial" panose="020B0604020202020204" pitchFamily="34" charset="0"/>
              </a:rPr>
              <a:t> smartphone technologies and wireless communications for acquiring, processing, and analyzing sensor data and providing users with curve information. </a:t>
            </a:r>
          </a:p>
        </p:txBody>
      </p:sp>
      <p:sp>
        <p:nvSpPr>
          <p:cNvPr id="4" name="Rectangle 3"/>
          <p:cNvSpPr/>
          <p:nvPr/>
        </p:nvSpPr>
        <p:spPr>
          <a:xfrm>
            <a:off x="441064" y="3551172"/>
            <a:ext cx="7556720" cy="1477328"/>
          </a:xfrm>
          <a:prstGeom prst="rect">
            <a:avLst/>
          </a:prstGeom>
        </p:spPr>
        <p:txBody>
          <a:bodyPr wrap="square">
            <a:spAutoFit/>
          </a:bodyPr>
          <a:lstStyle/>
          <a:p>
            <a:r>
              <a:rPr lang="en-US" dirty="0">
                <a:latin typeface="Arial" panose="020B0604020202020204" pitchFamily="34" charset="0"/>
                <a:cs typeface="Arial" panose="020B0604020202020204" pitchFamily="34" charset="0"/>
              </a:rPr>
              <a:t>This study proposed an automated low-cost mobile road inventory system (</a:t>
            </a:r>
            <a:r>
              <a:rPr lang="en-US" dirty="0">
                <a:solidFill>
                  <a:srgbClr val="FF0000"/>
                </a:solidFill>
                <a:latin typeface="Arial" panose="020B0604020202020204" pitchFamily="34" charset="0"/>
                <a:cs typeface="Arial" panose="020B0604020202020204" pitchFamily="34" charset="0"/>
              </a:rPr>
              <a:t>C-Finder</a:t>
            </a:r>
            <a:r>
              <a:rPr lang="en-US" dirty="0">
                <a:latin typeface="Arial" panose="020B0604020202020204" pitchFamily="34" charset="0"/>
                <a:cs typeface="Arial" panose="020B0604020202020204" pitchFamily="34" charset="0"/>
              </a:rPr>
              <a:t>) for two-lane horizontal curve, and a prototype smartphone system (</a:t>
            </a:r>
            <a:r>
              <a:rPr lang="en-US" dirty="0">
                <a:solidFill>
                  <a:srgbClr val="FF0000"/>
                </a:solidFill>
                <a:latin typeface="Arial" panose="020B0604020202020204" pitchFamily="34" charset="0"/>
                <a:cs typeface="Arial" panose="020B0604020202020204" pitchFamily="34" charset="0"/>
              </a:rPr>
              <a:t>C-Alert</a:t>
            </a:r>
            <a:r>
              <a:rPr lang="en-US" dirty="0">
                <a:latin typeface="Arial" panose="020B0604020202020204" pitchFamily="34" charset="0"/>
                <a:cs typeface="Arial" panose="020B0604020202020204" pitchFamily="34" charset="0"/>
              </a:rPr>
              <a:t>) that tracks driver position, computes arrival time at an imminent hazard (e.g., sharp curve), and alerts drivers through HUD technology. </a:t>
            </a:r>
          </a:p>
        </p:txBody>
      </p:sp>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07032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Objectives(cont.)</a:t>
            </a:r>
          </a:p>
        </p:txBody>
      </p:sp>
      <p:sp>
        <p:nvSpPr>
          <p:cNvPr id="2" name="Rectangle 1"/>
          <p:cNvSpPr/>
          <p:nvPr/>
        </p:nvSpPr>
        <p:spPr>
          <a:xfrm>
            <a:off x="533400" y="789344"/>
            <a:ext cx="6934200" cy="646331"/>
          </a:xfrm>
          <a:prstGeom prst="rect">
            <a:avLst/>
          </a:prstGeom>
        </p:spPr>
        <p:txBody>
          <a:bodyPr wrap="square">
            <a:spAutoFit/>
          </a:bodyPr>
          <a:lstStyle/>
          <a:p>
            <a:pPr marL="342900" marR="0" lvl="0" indent="-342900">
              <a:lnSpc>
                <a:spcPct val="200000"/>
              </a:lnSpc>
              <a:spcBef>
                <a:spcPts val="0"/>
              </a:spcBef>
              <a:spcAft>
                <a:spcPts val="1000"/>
              </a:spcAft>
              <a:buFont typeface="+mj-lt"/>
              <a:buAutoNum type="arabicParenR"/>
            </a:pPr>
            <a:r>
              <a:rPr lang="en-US" i="1" dirty="0">
                <a:solidFill>
                  <a:srgbClr val="0033CC"/>
                </a:solidFill>
                <a:latin typeface="Times New Roman" panose="02020603050405020304" pitchFamily="18" charset="0"/>
                <a:ea typeface="宋体" panose="02010600030101010101" pitchFamily="2" charset="-122"/>
                <a:cs typeface="Times New Roman" panose="02020603050405020304" pitchFamily="18" charset="0"/>
              </a:rPr>
              <a:t>Defining the System Architecture and Functional Requirements</a:t>
            </a:r>
            <a:endParaRPr lang="en-US" sz="1600" dirty="0">
              <a:solidFill>
                <a:srgbClr val="0033CC"/>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Rectangle 6"/>
          <p:cNvSpPr/>
          <p:nvPr/>
        </p:nvSpPr>
        <p:spPr>
          <a:xfrm>
            <a:off x="838200" y="1524000"/>
            <a:ext cx="7848600" cy="3970318"/>
          </a:xfrm>
          <a:prstGeom prst="rect">
            <a:avLst/>
          </a:prstGeom>
        </p:spPr>
        <p:txBody>
          <a:bodyPr wrap="square">
            <a:spAutoFit/>
          </a:bodyPr>
          <a:lstStyle/>
          <a:p>
            <a:pPr marL="342900" marR="0" lvl="0" indent="-342900">
              <a:lnSpc>
                <a:spcPct val="200000"/>
              </a:lnSpc>
              <a:spcBef>
                <a:spcPts val="0"/>
              </a:spcBef>
              <a:spcAft>
                <a:spcPts val="0"/>
              </a:spcAft>
              <a:buFont typeface="Arial" panose="020B0604020202020204" pitchFamily="34" charset="0"/>
              <a:buChar char="•"/>
            </a:pPr>
            <a:r>
              <a:rPr lang="en-US" dirty="0">
                <a:latin typeface="Times New Roman" panose="02020603050405020304" pitchFamily="18" charset="0"/>
                <a:ea typeface="宋体" panose="02010600030101010101" pitchFamily="2" charset="-122"/>
                <a:cs typeface="Times New Roman" panose="02020603050405020304" pitchFamily="18" charset="0"/>
              </a:rPr>
              <a:t>accounts for and reduces sensor measurement errors and outliers; </a:t>
            </a:r>
          </a:p>
          <a:p>
            <a:pPr marL="285750" marR="0" lvl="0" indent="-285750">
              <a:lnSpc>
                <a:spcPct val="200000"/>
              </a:lnSpc>
              <a:spcBef>
                <a:spcPts val="0"/>
              </a:spcBef>
              <a:spcAft>
                <a:spcPts val="0"/>
              </a:spcAft>
              <a:buFont typeface="Arial" panose="020B0604020202020204" pitchFamily="34" charset="0"/>
              <a:buChar char="•"/>
            </a:pPr>
            <a:r>
              <a:rPr lang="en-US" dirty="0">
                <a:latin typeface="Times New Roman" panose="02020603050405020304" pitchFamily="18" charset="0"/>
                <a:ea typeface="宋体" panose="02010600030101010101" pitchFamily="2" charset="-122"/>
                <a:cs typeface="Times New Roman" panose="02020603050405020304" pitchFamily="18" charset="0"/>
              </a:rPr>
              <a:t>reduces the location error caused by the weak GPS signals or GPS outage;</a:t>
            </a:r>
          </a:p>
          <a:p>
            <a:pPr marL="285750" marR="0" lvl="0" indent="-285750">
              <a:lnSpc>
                <a:spcPct val="200000"/>
              </a:lnSpc>
              <a:spcBef>
                <a:spcPts val="0"/>
              </a:spcBef>
              <a:spcAft>
                <a:spcPts val="0"/>
              </a:spcAft>
              <a:buFont typeface="Arial" panose="020B0604020202020204" pitchFamily="34" charset="0"/>
              <a:buChar char="•"/>
            </a:pPr>
            <a:r>
              <a:rPr lang="en-US" dirty="0">
                <a:latin typeface="Times New Roman" panose="02020603050405020304" pitchFamily="18" charset="0"/>
                <a:ea typeface="宋体" panose="02010600030101010101" pitchFamily="2" charset="-122"/>
                <a:cs typeface="Times New Roman" panose="02020603050405020304" pitchFamily="18" charset="0"/>
              </a:rPr>
              <a:t>detects horizontal curves and calculates their parameters accurately and reliably;</a:t>
            </a:r>
          </a:p>
          <a:p>
            <a:pPr marL="285750" marR="0" lvl="0" indent="-285750">
              <a:lnSpc>
                <a:spcPct val="200000"/>
              </a:lnSpc>
              <a:spcBef>
                <a:spcPts val="0"/>
              </a:spcBef>
              <a:spcAft>
                <a:spcPts val="0"/>
              </a:spcAft>
              <a:buFont typeface="Arial" panose="020B0604020202020204" pitchFamily="34" charset="0"/>
              <a:buChar char="•"/>
            </a:pPr>
            <a:endParaRPr lang="en-US" dirty="0"/>
          </a:p>
          <a:p>
            <a:pPr marL="285750" marR="0" lvl="0" indent="-285750">
              <a:lnSpc>
                <a:spcPct val="200000"/>
              </a:lnSpc>
              <a:spcBef>
                <a:spcPts val="0"/>
              </a:spcBef>
              <a:spcAft>
                <a:spcPts val="0"/>
              </a:spcAft>
              <a:buFont typeface="Arial" panose="020B0604020202020204" pitchFamily="34" charset="0"/>
              <a:buChar char="•"/>
            </a:pPr>
            <a:r>
              <a:rPr lang="en-US" dirty="0"/>
              <a:t>minimizes in-vehicle distractions to drivers; </a:t>
            </a:r>
          </a:p>
          <a:p>
            <a:pPr marL="285750" marR="0" lvl="0" indent="-285750">
              <a:lnSpc>
                <a:spcPct val="200000"/>
              </a:lnSpc>
              <a:spcBef>
                <a:spcPts val="0"/>
              </a:spcBef>
              <a:spcAft>
                <a:spcPts val="0"/>
              </a:spcAft>
              <a:buFont typeface="Arial" panose="020B0604020202020204" pitchFamily="34" charset="0"/>
              <a:buChar char="•"/>
            </a:pPr>
            <a:r>
              <a:rPr lang="en-US" dirty="0"/>
              <a:t>provides timely, meaningful, and dependable messages;  </a:t>
            </a:r>
          </a:p>
          <a:p>
            <a:pPr marL="285750" marR="0" lvl="0" indent="-285750">
              <a:lnSpc>
                <a:spcPct val="200000"/>
              </a:lnSpc>
              <a:spcBef>
                <a:spcPts val="0"/>
              </a:spcBef>
              <a:spcAft>
                <a:spcPts val="0"/>
              </a:spcAft>
              <a:buFont typeface="Arial" panose="020B0604020202020204" pitchFamily="34" charset="0"/>
              <a:buChar char="•"/>
            </a:pPr>
            <a:r>
              <a:rPr lang="en-US" dirty="0"/>
              <a:t>sustains reliable communication between the HUD and message generator </a:t>
            </a:r>
            <a:endParaRPr lang="en-US" sz="16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Rectangle 7"/>
          <p:cNvSpPr/>
          <p:nvPr/>
        </p:nvSpPr>
        <p:spPr>
          <a:xfrm>
            <a:off x="533400" y="5867400"/>
            <a:ext cx="6858000" cy="567271"/>
          </a:xfrm>
          <a:prstGeom prst="rect">
            <a:avLst/>
          </a:prstGeom>
        </p:spPr>
        <p:txBody>
          <a:bodyPr wrap="square">
            <a:spAutoFit/>
          </a:bodyPr>
          <a:lstStyle/>
          <a:p>
            <a:pPr marR="0" lvl="0">
              <a:lnSpc>
                <a:spcPct val="200000"/>
              </a:lnSpc>
              <a:spcBef>
                <a:spcPts val="0"/>
              </a:spcBef>
              <a:spcAft>
                <a:spcPts val="1000"/>
              </a:spcAft>
            </a:pPr>
            <a:r>
              <a:rPr lang="en-US" i="1" dirty="0">
                <a:solidFill>
                  <a:srgbClr val="0033CC"/>
                </a:solidFill>
                <a:latin typeface="Times New Roman" panose="02020603050405020304" pitchFamily="18" charset="0"/>
                <a:ea typeface="宋体" panose="02010600030101010101" pitchFamily="2" charset="-122"/>
                <a:cs typeface="Times New Roman" panose="02020603050405020304" pitchFamily="18" charset="0"/>
              </a:rPr>
              <a:t>2) Evaluating the System Reliability and Integration</a:t>
            </a:r>
            <a:endParaRPr lang="en-US" sz="1600" dirty="0">
              <a:solidFill>
                <a:srgbClr val="0033CC"/>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 name="TextBox 3"/>
          <p:cNvSpPr txBox="1"/>
          <p:nvPr/>
        </p:nvSpPr>
        <p:spPr>
          <a:xfrm>
            <a:off x="533400" y="1368048"/>
            <a:ext cx="990600" cy="369332"/>
          </a:xfrm>
          <a:prstGeom prst="rect">
            <a:avLst/>
          </a:prstGeom>
          <a:noFill/>
        </p:spPr>
        <p:txBody>
          <a:bodyPr wrap="square" rtlCol="0">
            <a:spAutoFit/>
          </a:bodyPr>
          <a:lstStyle/>
          <a:p>
            <a:r>
              <a:rPr lang="en-US" b="1" dirty="0"/>
              <a:t>C-Finder</a:t>
            </a:r>
          </a:p>
        </p:txBody>
      </p:sp>
      <p:sp>
        <p:nvSpPr>
          <p:cNvPr id="10" name="TextBox 9"/>
          <p:cNvSpPr txBox="1"/>
          <p:nvPr/>
        </p:nvSpPr>
        <p:spPr>
          <a:xfrm>
            <a:off x="533400" y="3429000"/>
            <a:ext cx="990600" cy="369332"/>
          </a:xfrm>
          <a:prstGeom prst="rect">
            <a:avLst/>
          </a:prstGeom>
          <a:noFill/>
        </p:spPr>
        <p:txBody>
          <a:bodyPr wrap="square" rtlCol="0">
            <a:spAutoFit/>
          </a:bodyPr>
          <a:lstStyle/>
          <a:p>
            <a:r>
              <a:rPr lang="en-US" b="1" dirty="0"/>
              <a:t>C-Alert</a:t>
            </a:r>
          </a:p>
        </p:txBody>
      </p:sp>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03213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auto">
          <a:xfrm>
            <a:off x="457200" y="850900"/>
            <a:ext cx="6400800" cy="63500"/>
          </a:xfrm>
          <a:prstGeom prst="roundRect">
            <a:avLst>
              <a:gd name="adj" fmla="val 16667"/>
            </a:avLst>
          </a:prstGeom>
          <a:gradFill rotWithShape="1">
            <a:gsLst>
              <a:gs pos="0">
                <a:srgbClr val="0033CC">
                  <a:alpha val="98000"/>
                </a:srgbClr>
              </a:gs>
              <a:gs pos="100000">
                <a:srgbClr val="00185E">
                  <a:alpha val="0"/>
                </a:srgbClr>
              </a:gs>
            </a:gsLst>
            <a:lin ang="0" scaled="1"/>
          </a:gradFill>
          <a:ln w="9525">
            <a:noFill/>
            <a:round/>
            <a:headEnd/>
            <a:tailEnd/>
          </a:ln>
        </p:spPr>
        <p:txBody>
          <a:bodyPr wrap="none" anchor="ctr"/>
          <a:lstStyle/>
          <a:p>
            <a:endParaRPr lang="en-US"/>
          </a:p>
        </p:txBody>
      </p:sp>
      <p:sp>
        <p:nvSpPr>
          <p:cNvPr id="6" name="Text Box 2"/>
          <p:cNvSpPr txBox="1">
            <a:spLocks noChangeArrowheads="1"/>
          </p:cNvSpPr>
          <p:nvPr/>
        </p:nvSpPr>
        <p:spPr bwMode="auto">
          <a:xfrm>
            <a:off x="381000" y="177800"/>
            <a:ext cx="8534400" cy="523220"/>
          </a:xfrm>
          <a:prstGeom prst="rect">
            <a:avLst/>
          </a:prstGeom>
          <a:noFill/>
          <a:ln w="9525">
            <a:noFill/>
            <a:miter lim="800000"/>
            <a:headEnd/>
            <a:tailEnd/>
          </a:ln>
          <a:effectLst/>
        </p:spPr>
        <p:txBody>
          <a:bodyPr>
            <a:spAutoFit/>
          </a:bodyPr>
          <a:lstStyle/>
          <a:p>
            <a:pPr>
              <a:spcBef>
                <a:spcPct val="50000"/>
              </a:spcBef>
              <a:defRPr/>
            </a:pPr>
            <a:r>
              <a:rPr lang="en-US" altLang="zh-CN" sz="2800" dirty="0">
                <a:solidFill>
                  <a:srgbClr val="000099"/>
                </a:solidFill>
                <a:effectLst>
                  <a:outerShdw blurRad="38100" dist="38100" dir="2700000" algn="tl">
                    <a:srgbClr val="C0C0C0"/>
                  </a:outerShdw>
                </a:effectLst>
                <a:latin typeface="Arial" pitchFamily="34" charset="0"/>
                <a:cs typeface="Arial" pitchFamily="34" charset="0"/>
              </a:rPr>
              <a:t>Contributions</a:t>
            </a:r>
          </a:p>
        </p:txBody>
      </p:sp>
      <p:sp>
        <p:nvSpPr>
          <p:cNvPr id="7" name="Rectangle 6"/>
          <p:cNvSpPr/>
          <p:nvPr/>
        </p:nvSpPr>
        <p:spPr>
          <a:xfrm>
            <a:off x="609600" y="1339790"/>
            <a:ext cx="8153400" cy="3693319"/>
          </a:xfrm>
          <a:prstGeom prst="rect">
            <a:avLst/>
          </a:prstGeom>
        </p:spPr>
        <p:txBody>
          <a:bodyPr wrap="square">
            <a:spAutoFit/>
          </a:bodyPr>
          <a:lstStyle/>
          <a:p>
            <a:pPr marL="342900" indent="-342900">
              <a:buAutoNum type="arabicPeriod"/>
            </a:pPr>
            <a:r>
              <a:rPr lang="en-US" dirty="0">
                <a:latin typeface="Arial" panose="020B0604020202020204" pitchFamily="34" charset="0"/>
                <a:ea typeface="宋体" panose="02010600030101010101" pitchFamily="2" charset="-122"/>
                <a:cs typeface="Arial" panose="020B0604020202020204" pitchFamily="34" charset="0"/>
              </a:rPr>
              <a:t>This thesis proposed an automated low-cost mobile road inventory system  (</a:t>
            </a:r>
            <a:r>
              <a:rPr lang="en-US" dirty="0">
                <a:solidFill>
                  <a:srgbClr val="FF0000"/>
                </a:solidFill>
                <a:latin typeface="Arial" panose="020B0604020202020204" pitchFamily="34" charset="0"/>
                <a:ea typeface="宋体" panose="02010600030101010101" pitchFamily="2" charset="-122"/>
                <a:cs typeface="Arial" panose="020B0604020202020204" pitchFamily="34" charset="0"/>
              </a:rPr>
              <a:t>C-Finder</a:t>
            </a:r>
            <a:r>
              <a:rPr lang="en-US" dirty="0">
                <a:latin typeface="Arial" panose="020B0604020202020204" pitchFamily="34" charset="0"/>
                <a:ea typeface="宋体" panose="02010600030101010101" pitchFamily="2" charset="-122"/>
                <a:cs typeface="Arial" panose="020B0604020202020204" pitchFamily="34" charset="0"/>
              </a:rPr>
              <a:t>) for </a:t>
            </a:r>
            <a:r>
              <a:rPr lang="en-US" dirty="0">
                <a:solidFill>
                  <a:srgbClr val="FF0000"/>
                </a:solidFill>
                <a:latin typeface="Arial" panose="020B0604020202020204" pitchFamily="34" charset="0"/>
                <a:ea typeface="宋体" panose="02010600030101010101" pitchFamily="2" charset="-122"/>
                <a:cs typeface="Arial" panose="020B0604020202020204" pitchFamily="34" charset="0"/>
              </a:rPr>
              <a:t>two-lane horizontal curve based on off-the-shelf smartphones</a:t>
            </a:r>
            <a:r>
              <a:rPr lang="en-US" dirty="0">
                <a:latin typeface="Arial" panose="020B0604020202020204" pitchFamily="34" charset="0"/>
                <a:ea typeface="宋体" panose="02010600030101010101" pitchFamily="2" charset="-122"/>
                <a:cs typeface="Arial" panose="020B0604020202020204" pitchFamily="34" charset="0"/>
              </a:rPr>
              <a:t>. The proposed system is capable of accurately detecting horizontal curves by using machine learning technique. </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This thesis evaluated the </a:t>
            </a:r>
            <a:r>
              <a:rPr lang="en-US" dirty="0">
                <a:solidFill>
                  <a:srgbClr val="FF0000"/>
                </a:solidFill>
                <a:latin typeface="Arial" panose="020B0604020202020204" pitchFamily="34" charset="0"/>
                <a:cs typeface="Arial" panose="020B0604020202020204" pitchFamily="34" charset="0"/>
              </a:rPr>
              <a:t>radius</a:t>
            </a:r>
            <a:r>
              <a:rPr lang="en-US" dirty="0">
                <a:latin typeface="Arial" panose="020B0604020202020204" pitchFamily="34" charset="0"/>
                <a:cs typeface="Arial" panose="020B0604020202020204" pitchFamily="34" charset="0"/>
              </a:rPr>
              <a:t> and </a:t>
            </a:r>
            <a:r>
              <a:rPr lang="en-US" dirty="0" err="1">
                <a:solidFill>
                  <a:srgbClr val="FF0000"/>
                </a:solidFill>
                <a:latin typeface="Arial" panose="020B0604020202020204" pitchFamily="34" charset="0"/>
                <a:cs typeface="Arial" panose="020B0604020202020204" pitchFamily="34" charset="0"/>
              </a:rPr>
              <a:t>superelevation</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curves using the low-cost smartphone. The experiment illustrated that the proposed approach has relatively high accuracy. </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This thesis also developed a prototype smartphone application (</a:t>
            </a:r>
            <a:r>
              <a:rPr lang="en-US" dirty="0">
                <a:solidFill>
                  <a:srgbClr val="FF0000"/>
                </a:solidFill>
                <a:latin typeface="Arial" panose="020B0604020202020204" pitchFamily="34" charset="0"/>
                <a:cs typeface="Arial" panose="020B0604020202020204" pitchFamily="34" charset="0"/>
              </a:rPr>
              <a:t>C-Alert</a:t>
            </a:r>
            <a:r>
              <a:rPr lang="en-US" dirty="0">
                <a:latin typeface="Arial" panose="020B0604020202020204" pitchFamily="34" charset="0"/>
                <a:cs typeface="Arial" panose="020B0604020202020204" pitchFamily="34" charset="0"/>
              </a:rPr>
              <a:t>) that tracks driver position, computes arrival time at an imminent hazard (i.e., sharp curve), and alerts drivers through HUD technology. </a:t>
            </a:r>
          </a:p>
          <a:p>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898540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cc9b9bf88e69caa10cd35f37b78d98943569f4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tailEnd type="stealth"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31890</TotalTime>
  <Words>3555</Words>
  <Application>Microsoft Office PowerPoint</Application>
  <PresentationFormat>On-screen Show (4:3)</PresentationFormat>
  <Paragraphs>358</Paragraphs>
  <Slides>36</Slides>
  <Notes>35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5" baseType="lpstr">
      <vt:lpstr>宋体</vt:lpstr>
      <vt:lpstr>Arial</vt:lpstr>
      <vt:lpstr>Calibri</vt:lpstr>
      <vt:lpstr>Cambria Math</vt:lpstr>
      <vt:lpstr>Times New Roman</vt:lpstr>
      <vt:lpstr>Wingdings</vt:lpstr>
      <vt:lpstr>Office Theme</vt:lpstr>
      <vt:lpstr>Visio</vt:lpstr>
      <vt:lpstr>Document</vt:lpstr>
      <vt:lpstr>PowerPoint Presentation</vt:lpstr>
      <vt:lpstr>PowerPoint Presentation</vt:lpstr>
      <vt:lpstr>Why is collecting  roadway curve information important?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Dakota State Univerisy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Cost Horizontal Curve</dc:title>
  <dc:creator>Zhang, Shaohu;Won, Myounggyu</dc:creator>
  <cp:lastModifiedBy>shaohu zhang</cp:lastModifiedBy>
  <cp:revision>115</cp:revision>
  <cp:lastPrinted>2016-04-07T02:44:44Z</cp:lastPrinted>
  <dcterms:created xsi:type="dcterms:W3CDTF">2011-09-20T21:10:20Z</dcterms:created>
  <dcterms:modified xsi:type="dcterms:W3CDTF">2017-06-19T16:36:11Z</dcterms:modified>
</cp:coreProperties>
</file>